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71" r:id="rId5"/>
    <p:sldId id="272" r:id="rId6"/>
    <p:sldId id="258" r:id="rId7"/>
    <p:sldId id="259" r:id="rId8"/>
    <p:sldId id="261" r:id="rId9"/>
    <p:sldId id="270" r:id="rId10"/>
    <p:sldId id="262" r:id="rId11"/>
    <p:sldId id="263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F9DA7533-A395-42BB-BD47-713B7ADC585B}">
          <p14:sldIdLst>
            <p14:sldId id="256"/>
          </p14:sldIdLst>
        </p14:section>
        <p14:section name="Sezione senza titolo" id="{B1885767-1FD0-4B0B-91B1-A27CCA0DAF10}">
          <p14:sldIdLst>
            <p14:sldId id="264"/>
            <p14:sldId id="265"/>
            <p14:sldId id="271"/>
            <p14:sldId id="272"/>
            <p14:sldId id="258"/>
            <p14:sldId id="259"/>
            <p14:sldId id="261"/>
            <p14:sldId id="270"/>
            <p14:sldId id="262"/>
            <p14:sldId id="263"/>
            <p14:sldId id="266"/>
            <p14:sldId id="267"/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0EE90-C2AA-4746-A020-BF0B527C4431}" type="datetimeFigureOut">
              <a:rPr lang="it-IT" smtClean="0"/>
              <a:t>30/10/2018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223F-6EE4-4338-A4FD-1B6AC5CC11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2914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0EE90-C2AA-4746-A020-BF0B527C4431}" type="datetimeFigureOut">
              <a:rPr lang="it-IT" smtClean="0"/>
              <a:t>30/10/2018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223F-6EE4-4338-A4FD-1B6AC5CC11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4695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0EE90-C2AA-4746-A020-BF0B527C4431}" type="datetimeFigureOut">
              <a:rPr lang="it-IT" smtClean="0"/>
              <a:t>30/10/2018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223F-6EE4-4338-A4FD-1B6AC5CC11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9750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0EE90-C2AA-4746-A020-BF0B527C4431}" type="datetimeFigureOut">
              <a:rPr lang="it-IT" smtClean="0"/>
              <a:t>30/10/2018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223F-6EE4-4338-A4FD-1B6AC5CC11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4115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0EE90-C2AA-4746-A020-BF0B527C4431}" type="datetimeFigureOut">
              <a:rPr lang="it-IT" smtClean="0"/>
              <a:t>30/10/2018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223F-6EE4-4338-A4FD-1B6AC5CC11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9793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0EE90-C2AA-4746-A020-BF0B527C4431}" type="datetimeFigureOut">
              <a:rPr lang="it-IT" smtClean="0"/>
              <a:t>30/10/2018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223F-6EE4-4338-A4FD-1B6AC5CC11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0887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0EE90-C2AA-4746-A020-BF0B527C4431}" type="datetimeFigureOut">
              <a:rPr lang="it-IT" smtClean="0"/>
              <a:t>30/10/2018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223F-6EE4-4338-A4FD-1B6AC5CC11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642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0EE90-C2AA-4746-A020-BF0B527C4431}" type="datetimeFigureOut">
              <a:rPr lang="it-IT" smtClean="0"/>
              <a:t>30/10/2018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223F-6EE4-4338-A4FD-1B6AC5CC11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0583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0EE90-C2AA-4746-A020-BF0B527C4431}" type="datetimeFigureOut">
              <a:rPr lang="it-IT" smtClean="0"/>
              <a:t>30/10/2018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223F-6EE4-4338-A4FD-1B6AC5CC11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421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0EE90-C2AA-4746-A020-BF0B527C4431}" type="datetimeFigureOut">
              <a:rPr lang="it-IT" smtClean="0"/>
              <a:t>30/10/2018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223F-6EE4-4338-A4FD-1B6AC5CC11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8021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0EE90-C2AA-4746-A020-BF0B527C4431}" type="datetimeFigureOut">
              <a:rPr lang="it-IT" smtClean="0"/>
              <a:t>30/10/2018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223F-6EE4-4338-A4FD-1B6AC5CC11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8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0EE90-C2AA-4746-A020-BF0B527C4431}" type="datetimeFigureOut">
              <a:rPr lang="it-IT" smtClean="0"/>
              <a:t>30/10/2018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C223F-6EE4-4338-A4FD-1B6AC5CC11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6507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Esercizi Monitor</a:t>
            </a:r>
            <a:endParaRPr lang="it-IT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1845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5949"/>
          </a:xfrm>
        </p:spPr>
        <p:txBody>
          <a:bodyPr>
            <a:normAutofit/>
          </a:bodyPr>
          <a:lstStyle/>
          <a:p>
            <a:pPr algn="ctr"/>
            <a:r>
              <a:rPr lang="it-IT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Esercizio </a:t>
            </a:r>
            <a:r>
              <a:rPr lang="it-IT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it-IT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171075"/>
            <a:ext cx="10515600" cy="4797342"/>
          </a:xfrm>
        </p:spPr>
        <p:txBody>
          <a:bodyPr/>
          <a:lstStyle/>
          <a:p>
            <a:pPr marL="0" indent="0" algn="just">
              <a:buNone/>
            </a:pPr>
            <a:r>
              <a:rPr lang="it-IT" dirty="0" smtClean="0"/>
              <a:t>Si consideri il </a:t>
            </a:r>
            <a:r>
              <a:rPr lang="it-IT" dirty="0"/>
              <a:t>codice </a:t>
            </a:r>
            <a:r>
              <a:rPr lang="it-IT" dirty="0" smtClean="0"/>
              <a:t>seguente </a:t>
            </a:r>
            <a:r>
              <a:rPr lang="it-IT" dirty="0"/>
              <a:t>che  modella il comportamento di un sistema costituito da </a:t>
            </a:r>
            <a:r>
              <a:rPr lang="it-IT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</a:t>
            </a:r>
            <a:r>
              <a:rPr lang="it-IT" dirty="0"/>
              <a:t> </a:t>
            </a:r>
            <a:r>
              <a:rPr lang="it-IT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pasticcere e da n clienti</a:t>
            </a:r>
            <a:r>
              <a:rPr lang="it-IT" dirty="0"/>
              <a:t>, utilizza per la sincronizzazione il </a:t>
            </a:r>
            <a:r>
              <a:rPr lang="it-IT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costrutto semaforico</a:t>
            </a:r>
            <a:r>
              <a:rPr lang="it-IT" dirty="0"/>
              <a:t>. </a:t>
            </a:r>
            <a:endParaRPr lang="it-IT" dirty="0" smtClean="0"/>
          </a:p>
          <a:p>
            <a:pPr marL="0" indent="0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dirty="0" smtClean="0"/>
              <a:t>a) Si modelli questo sistema con </a:t>
            </a:r>
            <a:r>
              <a:rPr lang="it-IT" dirty="0"/>
              <a:t>le </a:t>
            </a:r>
            <a:r>
              <a:rPr lang="it-IT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stesse caratteristiche di sincronizzazione </a:t>
            </a:r>
            <a:r>
              <a:rPr lang="it-IT" dirty="0"/>
              <a:t>usando il </a:t>
            </a:r>
            <a:r>
              <a:rPr lang="it-IT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costrutto monitor </a:t>
            </a:r>
            <a:r>
              <a:rPr lang="it-IT" dirty="0"/>
              <a:t>con semantica </a:t>
            </a:r>
            <a:r>
              <a:rPr lang="it-IT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signal_and_urgent_wait</a:t>
            </a:r>
            <a:r>
              <a:rPr lang="it-IT" dirty="0"/>
              <a:t>. </a:t>
            </a:r>
            <a:endParaRPr lang="it-IT" dirty="0" smtClean="0"/>
          </a:p>
          <a:p>
            <a:pPr marL="0" indent="0" algn="just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 smtClean="0"/>
              <a:t>b)  Si </a:t>
            </a:r>
            <a:r>
              <a:rPr lang="it-IT" dirty="0"/>
              <a:t>provi poi la validità del seguente </a:t>
            </a:r>
            <a:r>
              <a:rPr lang="it-IT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invariante di monitor</a:t>
            </a:r>
            <a:r>
              <a:rPr lang="it-IT" dirty="0"/>
              <a:t>:</a:t>
            </a:r>
          </a:p>
          <a:p>
            <a:pPr marL="0" indent="0" algn="ctr">
              <a:buNone/>
            </a:pPr>
            <a:r>
              <a:rPr lang="it-IT" dirty="0">
                <a:latin typeface="Courier New" panose="02070309020205020404" pitchFamily="49" charset="0"/>
                <a:cs typeface="Courier New" panose="02070309020205020404" pitchFamily="49" charset="0"/>
              </a:rPr>
              <a:t>0 </a:t>
            </a:r>
            <a:r>
              <a:rPr lang="it-IT" u="sng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it-IT" dirty="0">
                <a:latin typeface="Courier New" panose="02070309020205020404" pitchFamily="49" charset="0"/>
                <a:cs typeface="Courier New" panose="02070309020205020404" pitchFamily="49" charset="0"/>
              </a:rPr>
              <a:t> biscotti </a:t>
            </a:r>
            <a:r>
              <a:rPr lang="it-IT" u="sng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it-IT" dirty="0">
                <a:latin typeface="Courier New" panose="02070309020205020404" pitchFamily="49" charset="0"/>
                <a:cs typeface="Courier New" panose="02070309020205020404" pitchFamily="49" charset="0"/>
              </a:rPr>
              <a:t> m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6665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81359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Esercizio </a:t>
            </a:r>
            <a:r>
              <a:rPr lang="it-IT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581358"/>
            <a:ext cx="5181600" cy="627664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semaphore</a:t>
            </a:r>
            <a:r>
              <a:rPr lang="it-IT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it-IT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mutex</a:t>
            </a:r>
            <a:r>
              <a:rPr lang="it-IT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= 1</a:t>
            </a:r>
          </a:p>
          <a:p>
            <a:pPr marL="0" indent="0">
              <a:buNone/>
            </a:pPr>
            <a:r>
              <a:rPr lang="it-IT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semaphore</a:t>
            </a:r>
            <a:r>
              <a:rPr lang="it-IT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pieno =</a:t>
            </a:r>
            <a:r>
              <a:rPr lang="it-IT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t-IT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  <a:p>
            <a:pPr marL="0" indent="0">
              <a:buNone/>
            </a:pPr>
            <a:r>
              <a:rPr lang="it-IT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semaphore</a:t>
            </a:r>
            <a:r>
              <a:rPr lang="it-IT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vuoto = 0</a:t>
            </a:r>
          </a:p>
          <a:p>
            <a:pPr marL="0" indent="0">
              <a:buNone/>
            </a:pP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biscotti =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process </a:t>
            </a:r>
            <a:r>
              <a:rPr lang="en-US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Client</a:t>
            </a:r>
            <a:r>
              <a:rPr lang="en-US" sz="1800" baseline="-25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P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mutex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if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biscotti = = 0)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{	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t-IT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V</a:t>
            </a:r>
            <a:r>
              <a:rPr lang="it-IT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(vuoto</a:t>
            </a:r>
            <a:r>
              <a:rPr lang="it-IT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it-IT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P</a:t>
            </a:r>
            <a:r>
              <a:rPr lang="it-IT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(pieno</a:t>
            </a:r>
            <a:r>
              <a:rPr lang="it-IT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it-IT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};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t-IT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biscotti-</a:t>
            </a:r>
            <a:r>
              <a:rPr lang="it-IT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-;</a:t>
            </a:r>
          </a:p>
          <a:p>
            <a:pPr marL="0" indent="0">
              <a:buNone/>
            </a:pPr>
            <a:r>
              <a:rPr lang="it-IT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V</a:t>
            </a:r>
            <a:r>
              <a:rPr lang="it-IT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it-IT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mutex</a:t>
            </a:r>
            <a:r>
              <a:rPr lang="it-IT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it-IT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it-IT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mangia biscotto&gt;;</a:t>
            </a:r>
          </a:p>
          <a:p>
            <a:pPr marL="0" indent="0">
              <a:buNone/>
            </a:pP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930107"/>
            <a:ext cx="5731042" cy="50058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process </a:t>
            </a:r>
            <a:r>
              <a:rPr lang="en-US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Pasticcere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: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while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(true) 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t-IT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P</a:t>
            </a:r>
            <a:r>
              <a:rPr lang="it-IT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(vuoto</a:t>
            </a:r>
            <a:r>
              <a:rPr lang="it-IT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it-IT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it-IT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prepara biscotti e riempi il vassoio&gt;;</a:t>
            </a:r>
          </a:p>
          <a:p>
            <a:pPr marL="0" indent="0">
              <a:buNone/>
            </a:pPr>
            <a:r>
              <a:rPr lang="it-IT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biscotti </a:t>
            </a:r>
            <a:r>
              <a:rPr lang="it-IT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= m;</a:t>
            </a:r>
          </a:p>
          <a:p>
            <a:pPr marL="0" indent="0">
              <a:buNone/>
            </a:pPr>
            <a:r>
              <a:rPr lang="it-IT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V</a:t>
            </a:r>
            <a:r>
              <a:rPr lang="it-IT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(pieno</a:t>
            </a:r>
            <a:r>
              <a:rPr lang="it-IT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it-IT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}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t-IT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41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81359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Esercizio </a:t>
            </a:r>
            <a:r>
              <a:rPr lang="it-IT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– Una soluzione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739570"/>
            <a:ext cx="5181600" cy="627664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monitor </a:t>
            </a:r>
            <a:r>
              <a:rPr lang="it-IT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pasticcere_pigro</a:t>
            </a:r>
            <a:r>
              <a:rPr lang="it-IT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biscotti =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0;</a:t>
            </a:r>
          </a:p>
          <a:p>
            <a:pPr marL="0" indent="0">
              <a:buNone/>
            </a:pPr>
            <a:r>
              <a:rPr lang="it-IT" sz="1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condition</a:t>
            </a:r>
            <a:r>
              <a:rPr lang="it-IT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it-IT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clienti;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t-IT" sz="1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condition</a:t>
            </a:r>
            <a:r>
              <a:rPr lang="it-IT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it-IT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pasticcere;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public void </a:t>
            </a:r>
            <a:r>
              <a:rPr lang="en-US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prendibiscotto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if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(biscotti = = 0)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t-IT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t-IT" sz="1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it-IT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t-IT" sz="1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empty</a:t>
            </a:r>
            <a:r>
              <a:rPr lang="it-IT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(pasticcere)</a:t>
            </a:r>
            <a:r>
              <a:rPr lang="it-IT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t-IT" sz="1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wait</a:t>
            </a:r>
            <a:r>
              <a:rPr lang="it-IT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(clienti);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t-IT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t-IT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else </a:t>
            </a:r>
            <a:r>
              <a:rPr lang="it-IT" sz="1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signal</a:t>
            </a:r>
            <a:r>
              <a:rPr lang="it-IT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(pasticcere)</a:t>
            </a:r>
            <a:r>
              <a:rPr lang="it-IT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t-IT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biscotti-</a:t>
            </a:r>
            <a:r>
              <a:rPr lang="it-IT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-;</a:t>
            </a:r>
          </a:p>
          <a:p>
            <a:pPr marL="0" indent="0">
              <a:buNone/>
            </a:pPr>
            <a:r>
              <a:rPr lang="it-IT" sz="1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it-IT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(!</a:t>
            </a:r>
            <a:r>
              <a:rPr lang="it-IT" sz="1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empty</a:t>
            </a:r>
            <a:r>
              <a:rPr lang="it-IT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(clienti)</a:t>
            </a:r>
            <a:r>
              <a:rPr lang="it-IT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&amp;&amp;</a:t>
            </a:r>
            <a:r>
              <a:rPr lang="it-IT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biscotti&gt;0)   	</a:t>
            </a:r>
            <a:r>
              <a:rPr lang="it-IT" sz="1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signal</a:t>
            </a:r>
            <a:r>
              <a:rPr lang="it-IT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(clienti);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659088" y="740102"/>
            <a:ext cx="5181600" cy="50058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public void </a:t>
            </a:r>
            <a:r>
              <a:rPr lang="en-US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cuocibiscotti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  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while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t-IT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!</a:t>
            </a:r>
            <a:r>
              <a:rPr lang="it-IT" sz="1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empty</a:t>
            </a:r>
            <a:r>
              <a:rPr lang="it-IT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(clienti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 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t-IT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&lt;</a:t>
            </a:r>
            <a:r>
              <a:rPr lang="it-IT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prepara </a:t>
            </a:r>
            <a:r>
              <a:rPr lang="it-IT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vassoio di biscotti &gt;;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t-IT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t-IT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biscotti </a:t>
            </a:r>
            <a:r>
              <a:rPr lang="it-IT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= m;</a:t>
            </a:r>
          </a:p>
          <a:p>
            <a:pPr marL="0" indent="0">
              <a:buNone/>
            </a:pPr>
            <a:r>
              <a:rPr lang="it-IT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t-IT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it-IT" sz="1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signal</a:t>
            </a:r>
            <a:r>
              <a:rPr lang="it-IT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(clienti);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t-IT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t-IT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it-IT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t-IT" sz="1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wait</a:t>
            </a:r>
            <a:r>
              <a:rPr lang="it-IT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(pasticcere);</a:t>
            </a:r>
          </a:p>
          <a:p>
            <a:pPr marL="0" indent="0">
              <a:buNone/>
            </a:pPr>
            <a:r>
              <a:rPr lang="it-IT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&lt;prepara vassoio di biscotti </a:t>
            </a:r>
            <a:r>
              <a:rPr lang="it-IT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&gt;;</a:t>
            </a:r>
          </a:p>
          <a:p>
            <a:pPr marL="0" indent="0">
              <a:buNone/>
            </a:pPr>
            <a:r>
              <a:rPr lang="it-IT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biscotti = m;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t-IT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r>
              <a:rPr lang="it-IT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69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81359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Esercizio </a:t>
            </a:r>
            <a:r>
              <a:rPr lang="it-IT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– Una soluzione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739570"/>
            <a:ext cx="5181600" cy="627664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1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pasticcere_pigro</a:t>
            </a:r>
            <a:r>
              <a:rPr lang="it-IT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t-IT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alfa;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process </a:t>
            </a:r>
            <a:r>
              <a:rPr lang="en-US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cliente</a:t>
            </a:r>
            <a:r>
              <a:rPr lang="en-US" sz="1800" baseline="-25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alfa</a:t>
            </a:r>
            <a:r>
              <a:rPr lang="en-US" sz="1800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prendibiscotto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mangia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biscotto&gt;;</a:t>
            </a:r>
          </a:p>
          <a:p>
            <a:pPr marL="0" indent="0">
              <a:buNone/>
            </a:pP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659088" y="740102"/>
            <a:ext cx="5181600" cy="50058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process </a:t>
            </a:r>
            <a:r>
              <a:rPr lang="en-US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pasticcere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  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while</a:t>
            </a:r>
            <a:r>
              <a:rPr lang="it-IT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(True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  alfa.</a:t>
            </a:r>
            <a:r>
              <a:rPr lang="it-IT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cuocibiscotti</a:t>
            </a:r>
            <a:r>
              <a:rPr lang="it-IT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t-IT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3965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5949"/>
          </a:xfrm>
        </p:spPr>
        <p:txBody>
          <a:bodyPr>
            <a:normAutofit/>
          </a:bodyPr>
          <a:lstStyle/>
          <a:p>
            <a:r>
              <a:rPr lang="it-IT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Esercizio </a:t>
            </a:r>
            <a:r>
              <a:rPr lang="it-IT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it-IT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52963"/>
          </a:xfrm>
        </p:spPr>
        <p:txBody>
          <a:bodyPr/>
          <a:lstStyle/>
          <a:p>
            <a:pPr marL="0" indent="0">
              <a:buNone/>
            </a:pPr>
            <a:r>
              <a:rPr lang="it-IT" dirty="0" smtClean="0"/>
              <a:t>a)Un </a:t>
            </a:r>
            <a:r>
              <a:rPr lang="it-IT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conto corrente</a:t>
            </a:r>
            <a:r>
              <a:rPr lang="it-IT" dirty="0"/>
              <a:t> bancario è condiviso da diversi utenti (processi). </a:t>
            </a:r>
            <a:r>
              <a:rPr lang="it-IT" dirty="0" smtClean="0"/>
              <a:t> Ciascuno </a:t>
            </a:r>
            <a:r>
              <a:rPr lang="it-IT" dirty="0"/>
              <a:t>può </a:t>
            </a:r>
            <a:r>
              <a:rPr lang="it-IT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depositare</a:t>
            </a:r>
            <a:r>
              <a:rPr lang="it-IT" dirty="0"/>
              <a:t> o </a:t>
            </a:r>
            <a:r>
              <a:rPr lang="it-IT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prelevare</a:t>
            </a:r>
            <a:r>
              <a:rPr lang="it-IT" dirty="0"/>
              <a:t> soldi. Il saldo non deve mai diventare negativo. 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Scrivere </a:t>
            </a:r>
            <a:r>
              <a:rPr lang="it-IT" dirty="0"/>
              <a:t>un </a:t>
            </a:r>
            <a:r>
              <a:rPr lang="it-IT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</a:t>
            </a:r>
            <a:r>
              <a:rPr lang="it-IT" dirty="0"/>
              <a:t> </a:t>
            </a:r>
            <a:r>
              <a:rPr lang="it-IT" dirty="0" smtClean="0"/>
              <a:t>con semantica </a:t>
            </a:r>
            <a:r>
              <a:rPr lang="it-IT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signal_and_urgent_wait</a:t>
            </a:r>
            <a:r>
              <a:rPr lang="it-IT" dirty="0"/>
              <a:t> </a:t>
            </a:r>
            <a:r>
              <a:rPr lang="it-IT" dirty="0" smtClean="0"/>
              <a:t>in ciascuno dei seguenti casi:</a:t>
            </a:r>
          </a:p>
          <a:p>
            <a:pPr marL="0" indent="0">
              <a:buNone/>
            </a:pPr>
            <a:r>
              <a:rPr lang="it-IT" dirty="0"/>
              <a:t>a) I </a:t>
            </a:r>
            <a:r>
              <a:rPr lang="it-IT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prelievi di somme più piccole hanno la precedenza </a:t>
            </a:r>
            <a:r>
              <a:rPr lang="it-IT" dirty="0"/>
              <a:t>sui prelievi di somme più </a:t>
            </a:r>
            <a:r>
              <a:rPr lang="it-IT" dirty="0" smtClean="0"/>
              <a:t>alte;</a:t>
            </a:r>
            <a:endParaRPr lang="it-IT" dirty="0"/>
          </a:p>
          <a:p>
            <a:pPr marL="0" lvl="0" indent="0">
              <a:buNone/>
            </a:pPr>
            <a:r>
              <a:rPr lang="it-IT" dirty="0" smtClean="0"/>
              <a:t>b) I 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prelievi devono </a:t>
            </a:r>
            <a:r>
              <a:rPr lang="it-IT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essere eseguiti secondo la politica 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FIFO</a:t>
            </a:r>
            <a:r>
              <a:rPr lang="it-IT" dirty="0" smtClean="0"/>
              <a:t>. </a:t>
            </a:r>
            <a:r>
              <a:rPr lang="it-IT" dirty="0"/>
              <a:t>Si supponga che le code associate alle variabili </a:t>
            </a:r>
            <a:r>
              <a:rPr lang="it-IT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condition</a:t>
            </a:r>
            <a:r>
              <a:rPr lang="it-IT" dirty="0"/>
              <a:t> siano gestite con politica FIFO.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074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5949"/>
          </a:xfrm>
        </p:spPr>
        <p:txBody>
          <a:bodyPr>
            <a:normAutofit/>
          </a:bodyPr>
          <a:lstStyle/>
          <a:p>
            <a:r>
              <a:rPr lang="it-IT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Esercizio </a:t>
            </a:r>
            <a:r>
              <a:rPr lang="it-IT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2a </a:t>
            </a:r>
            <a:r>
              <a:rPr lang="it-IT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Soluzione</a:t>
            </a:r>
            <a:endParaRPr lang="it-IT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52963"/>
          </a:xfrm>
        </p:spPr>
        <p:txBody>
          <a:bodyPr/>
          <a:lstStyle/>
          <a:p>
            <a:pPr marL="0" lvl="0" indent="0">
              <a:buNone/>
            </a:pPr>
            <a:r>
              <a:rPr lang="it-IT" dirty="0"/>
              <a:t>Si suppone che esista un tipo </a:t>
            </a:r>
            <a:r>
              <a:rPr lang="it-IT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priorityqueue</a:t>
            </a:r>
            <a:r>
              <a:rPr lang="it-IT" i="1" dirty="0"/>
              <a:t> </a:t>
            </a:r>
            <a:r>
              <a:rPr lang="it-IT" dirty="0"/>
              <a:t>che realizzi una coda a priorità fissa secondo un parametro intero p (p minimo, priorità massima);</a:t>
            </a:r>
            <a:r>
              <a:rPr lang="it-IT" i="1" dirty="0"/>
              <a:t> </a:t>
            </a:r>
            <a:endParaRPr lang="it-IT" i="1" dirty="0" smtClean="0"/>
          </a:p>
          <a:p>
            <a:pPr marL="0" lvl="0" indent="0">
              <a:buNone/>
            </a:pPr>
            <a:r>
              <a:rPr lang="it-IT" dirty="0" smtClean="0"/>
              <a:t>su </a:t>
            </a:r>
            <a:r>
              <a:rPr lang="it-IT" dirty="0"/>
              <a:t>questo tipo di coda sono definite le </a:t>
            </a:r>
            <a:r>
              <a:rPr lang="it-IT" dirty="0" smtClean="0"/>
              <a:t>procedure:</a:t>
            </a:r>
          </a:p>
          <a:p>
            <a:r>
              <a:rPr lang="it-IT" dirty="0" smtClean="0"/>
              <a:t> </a:t>
            </a:r>
            <a:r>
              <a:rPr lang="it-IT" i="1" dirty="0" err="1"/>
              <a:t>insert</a:t>
            </a:r>
            <a:r>
              <a:rPr lang="it-IT" i="1" dirty="0"/>
              <a:t>(</a:t>
            </a:r>
            <a:r>
              <a:rPr lang="it-IT" i="1" dirty="0" err="1"/>
              <a:t>coda,valore</a:t>
            </a:r>
            <a:r>
              <a:rPr lang="it-IT" i="1" dirty="0"/>
              <a:t>)</a:t>
            </a:r>
            <a:r>
              <a:rPr lang="it-IT" dirty="0"/>
              <a:t> </a:t>
            </a:r>
          </a:p>
          <a:p>
            <a:r>
              <a:rPr lang="it-IT" i="1" dirty="0" err="1" smtClean="0"/>
              <a:t>remove</a:t>
            </a:r>
            <a:r>
              <a:rPr lang="it-IT" i="1" dirty="0" smtClean="0"/>
              <a:t>(coda)</a:t>
            </a:r>
          </a:p>
          <a:p>
            <a:pPr marL="0" indent="0">
              <a:buNone/>
            </a:pPr>
            <a:r>
              <a:rPr lang="it-IT" dirty="0" smtClean="0"/>
              <a:t>e</a:t>
            </a:r>
            <a:r>
              <a:rPr lang="it-IT" i="1" dirty="0" smtClean="0"/>
              <a:t> </a:t>
            </a:r>
            <a:r>
              <a:rPr lang="it-IT" dirty="0" smtClean="0"/>
              <a:t>la  </a:t>
            </a:r>
            <a:r>
              <a:rPr lang="it-IT" dirty="0"/>
              <a:t>funzione </a:t>
            </a:r>
            <a:endParaRPr lang="it-IT" dirty="0" smtClean="0"/>
          </a:p>
          <a:p>
            <a:r>
              <a:rPr lang="it-IT" i="1" dirty="0" smtClean="0"/>
              <a:t>first(coda</a:t>
            </a:r>
            <a:r>
              <a:rPr lang="it-IT" i="1" dirty="0"/>
              <a:t>)</a:t>
            </a:r>
            <a:r>
              <a:rPr lang="it-IT" dirty="0"/>
              <a:t> </a:t>
            </a:r>
            <a:r>
              <a:rPr lang="it-IT" dirty="0" smtClean="0"/>
              <a:t>(restituisce </a:t>
            </a:r>
            <a:r>
              <a:rPr lang="it-IT" dirty="0"/>
              <a:t>il valore del primo elemento della </a:t>
            </a:r>
            <a:r>
              <a:rPr lang="it-IT" dirty="0" smtClean="0"/>
              <a:t>coda senza rimuoverlo)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1621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81359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Esercizio </a:t>
            </a:r>
            <a:r>
              <a:rPr lang="it-IT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2a </a:t>
            </a:r>
            <a:r>
              <a:rPr lang="it-IT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Soluzione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930107"/>
            <a:ext cx="5181600" cy="591569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it-IT" sz="6400" b="1" dirty="0"/>
              <a:t>monitor </a:t>
            </a:r>
            <a:r>
              <a:rPr lang="it-IT" sz="6400" dirty="0"/>
              <a:t>conto_corrente1 </a:t>
            </a:r>
            <a:r>
              <a:rPr lang="it-IT" sz="6400" dirty="0" smtClean="0"/>
              <a:t> </a:t>
            </a:r>
            <a:r>
              <a:rPr lang="it-IT" sz="6400" b="1" dirty="0" smtClean="0"/>
              <a:t>{</a:t>
            </a:r>
            <a:endParaRPr lang="it-IT" sz="6400" dirty="0"/>
          </a:p>
          <a:p>
            <a:pPr marL="0" indent="0">
              <a:buNone/>
            </a:pPr>
            <a:r>
              <a:rPr lang="it-IT" sz="6400" b="1" dirty="0"/>
              <a:t> </a:t>
            </a:r>
            <a:r>
              <a:rPr lang="it-IT" sz="6400" b="1" dirty="0" err="1"/>
              <a:t>int</a:t>
            </a:r>
            <a:r>
              <a:rPr lang="it-IT" sz="6400" b="1" dirty="0"/>
              <a:t> </a:t>
            </a:r>
            <a:r>
              <a:rPr lang="it-IT" sz="6400" dirty="0"/>
              <a:t>saldo = </a:t>
            </a:r>
            <a:r>
              <a:rPr lang="it-IT" sz="6400" i="1" dirty="0"/>
              <a:t>valore iniziale</a:t>
            </a:r>
            <a:endParaRPr lang="it-IT" sz="6400" dirty="0"/>
          </a:p>
          <a:p>
            <a:pPr marL="0" indent="0">
              <a:buNone/>
            </a:pPr>
            <a:r>
              <a:rPr lang="it-IT" sz="6400" b="1" dirty="0"/>
              <a:t> </a:t>
            </a:r>
            <a:r>
              <a:rPr lang="it-IT" sz="6400" b="1" dirty="0" err="1"/>
              <a:t>int</a:t>
            </a:r>
            <a:r>
              <a:rPr lang="it-IT" sz="6400" dirty="0"/>
              <a:t> </a:t>
            </a:r>
            <a:r>
              <a:rPr lang="it-IT" sz="6400" dirty="0" err="1"/>
              <a:t>n_sosp</a:t>
            </a:r>
            <a:r>
              <a:rPr lang="it-IT" sz="6400" dirty="0"/>
              <a:t> = 0</a:t>
            </a:r>
          </a:p>
          <a:p>
            <a:pPr marL="0" indent="0">
              <a:buNone/>
            </a:pPr>
            <a:r>
              <a:rPr lang="it-IT" sz="6400" b="1" dirty="0" smtClean="0"/>
              <a:t> </a:t>
            </a:r>
            <a:r>
              <a:rPr lang="it-IT" sz="6400" b="1" dirty="0" err="1" smtClean="0"/>
              <a:t>priorityqueue</a:t>
            </a:r>
            <a:r>
              <a:rPr lang="it-IT" sz="6400" dirty="0" smtClean="0"/>
              <a:t> </a:t>
            </a:r>
            <a:r>
              <a:rPr lang="it-IT" sz="6400" dirty="0"/>
              <a:t>coda // </a:t>
            </a:r>
            <a:r>
              <a:rPr lang="it-IT" sz="6400" i="1" dirty="0"/>
              <a:t>inizialmente vuota</a:t>
            </a:r>
            <a:r>
              <a:rPr lang="it-IT" sz="6400" dirty="0"/>
              <a:t>//</a:t>
            </a:r>
          </a:p>
          <a:p>
            <a:pPr marL="0" indent="0">
              <a:buNone/>
            </a:pPr>
            <a:r>
              <a:rPr lang="it-IT" sz="6400" b="1" dirty="0" smtClean="0"/>
              <a:t> </a:t>
            </a:r>
            <a:r>
              <a:rPr lang="it-IT" sz="6400" b="1" dirty="0" err="1" smtClean="0"/>
              <a:t>condition</a:t>
            </a:r>
            <a:r>
              <a:rPr lang="it-IT" sz="6400" dirty="0" smtClean="0"/>
              <a:t> </a:t>
            </a:r>
            <a:r>
              <a:rPr lang="it-IT" sz="6400" dirty="0"/>
              <a:t>sospesi</a:t>
            </a:r>
            <a:r>
              <a:rPr lang="it-IT" sz="6400" dirty="0" smtClean="0"/>
              <a:t>;</a:t>
            </a:r>
          </a:p>
          <a:p>
            <a:pPr marL="0" indent="0">
              <a:buNone/>
            </a:pPr>
            <a:r>
              <a:rPr lang="it-IT" sz="6400" dirty="0" smtClean="0"/>
              <a:t> </a:t>
            </a:r>
            <a:r>
              <a:rPr lang="it-IT" sz="6400" b="1" dirty="0" smtClean="0"/>
              <a:t>public </a:t>
            </a:r>
            <a:r>
              <a:rPr lang="it-IT" sz="6400" b="1" dirty="0" err="1"/>
              <a:t>void</a:t>
            </a:r>
            <a:r>
              <a:rPr lang="it-IT" sz="6400" dirty="0"/>
              <a:t> </a:t>
            </a:r>
            <a:r>
              <a:rPr lang="it-IT" sz="6400" dirty="0" smtClean="0"/>
              <a:t>preleva (</a:t>
            </a:r>
            <a:r>
              <a:rPr lang="it-IT" sz="6400" b="1" dirty="0" err="1"/>
              <a:t>int</a:t>
            </a:r>
            <a:r>
              <a:rPr lang="it-IT" sz="6400" dirty="0"/>
              <a:t> cifra)</a:t>
            </a:r>
            <a:r>
              <a:rPr lang="it-IT" sz="6400" b="1" dirty="0"/>
              <a:t> {</a:t>
            </a:r>
            <a:endParaRPr lang="it-IT" sz="6400" dirty="0"/>
          </a:p>
          <a:p>
            <a:pPr marL="0" indent="0">
              <a:buNone/>
            </a:pPr>
            <a:r>
              <a:rPr lang="it-IT" sz="6400" b="1" dirty="0" smtClean="0"/>
              <a:t>  </a:t>
            </a:r>
            <a:r>
              <a:rPr lang="it-IT" sz="6400" b="1" dirty="0" err="1"/>
              <a:t>if</a:t>
            </a:r>
            <a:r>
              <a:rPr lang="it-IT" sz="6400" b="1" dirty="0"/>
              <a:t> </a:t>
            </a:r>
            <a:r>
              <a:rPr lang="it-IT" sz="6400" dirty="0"/>
              <a:t>(cifra &gt; saldo)  </a:t>
            </a:r>
            <a:r>
              <a:rPr lang="it-IT" sz="6400" b="1" dirty="0"/>
              <a:t>{</a:t>
            </a:r>
            <a:endParaRPr lang="it-IT" sz="6400" dirty="0"/>
          </a:p>
          <a:p>
            <a:pPr marL="0" indent="0">
              <a:buNone/>
            </a:pPr>
            <a:r>
              <a:rPr lang="it-IT" sz="6400" b="1" dirty="0" smtClean="0"/>
              <a:t>        </a:t>
            </a:r>
            <a:r>
              <a:rPr lang="it-IT" sz="6400" dirty="0" err="1" smtClean="0"/>
              <a:t>n_sosp</a:t>
            </a:r>
            <a:r>
              <a:rPr lang="it-IT" sz="6400" dirty="0" smtClean="0"/>
              <a:t> </a:t>
            </a:r>
            <a:r>
              <a:rPr lang="it-IT" sz="6400" dirty="0"/>
              <a:t>++;</a:t>
            </a:r>
          </a:p>
          <a:p>
            <a:pPr marL="0" indent="0">
              <a:buNone/>
            </a:pPr>
            <a:r>
              <a:rPr lang="it-IT" sz="6400" dirty="0"/>
              <a:t> </a:t>
            </a:r>
            <a:r>
              <a:rPr lang="it-IT" sz="6400" dirty="0" smtClean="0"/>
              <a:t>      </a:t>
            </a:r>
            <a:r>
              <a:rPr lang="it-IT" sz="6400" dirty="0" err="1" smtClean="0"/>
              <a:t>insert</a:t>
            </a:r>
            <a:r>
              <a:rPr lang="it-IT" sz="6400" dirty="0" smtClean="0"/>
              <a:t>(</a:t>
            </a:r>
            <a:r>
              <a:rPr lang="it-IT" sz="6400" dirty="0" err="1" smtClean="0"/>
              <a:t>coda,cifra</a:t>
            </a:r>
            <a:r>
              <a:rPr lang="it-IT" sz="6400" dirty="0"/>
              <a:t>);</a:t>
            </a:r>
          </a:p>
          <a:p>
            <a:pPr marL="0" indent="0">
              <a:buNone/>
            </a:pPr>
            <a:r>
              <a:rPr lang="it-IT" sz="6400" dirty="0" smtClean="0"/>
              <a:t>       </a:t>
            </a:r>
            <a:r>
              <a:rPr lang="it-IT" sz="6400" b="1" dirty="0" err="1" smtClean="0"/>
              <a:t>wait</a:t>
            </a:r>
            <a:r>
              <a:rPr lang="it-IT" sz="6400" dirty="0" smtClean="0"/>
              <a:t>(sospesi</a:t>
            </a:r>
            <a:r>
              <a:rPr lang="it-IT" sz="6400" dirty="0"/>
              <a:t>, cifra</a:t>
            </a:r>
            <a:r>
              <a:rPr lang="it-IT" sz="6400" dirty="0" smtClean="0"/>
              <a:t>);</a:t>
            </a:r>
          </a:p>
          <a:p>
            <a:pPr marL="0" indent="0">
              <a:buNone/>
            </a:pPr>
            <a:r>
              <a:rPr lang="it-IT" sz="6400" dirty="0"/>
              <a:t> </a:t>
            </a:r>
            <a:r>
              <a:rPr lang="it-IT" sz="6400" dirty="0" smtClean="0"/>
              <a:t>      </a:t>
            </a:r>
            <a:r>
              <a:rPr lang="it-IT" sz="6400" dirty="0" err="1" smtClean="0"/>
              <a:t>n_sosp</a:t>
            </a:r>
            <a:r>
              <a:rPr lang="it-IT" sz="6400" dirty="0" smtClean="0"/>
              <a:t> -- -- </a:t>
            </a:r>
            <a:r>
              <a:rPr lang="it-IT" sz="6400" b="1" dirty="0" smtClean="0"/>
              <a:t>;</a:t>
            </a:r>
            <a:endParaRPr lang="it-IT" sz="6400" dirty="0"/>
          </a:p>
          <a:p>
            <a:pPr marL="0" indent="0">
              <a:buNone/>
            </a:pPr>
            <a:r>
              <a:rPr lang="it-IT" sz="6400" b="1" dirty="0" smtClean="0"/>
              <a:t>   };</a:t>
            </a:r>
            <a:endParaRPr lang="it-IT" sz="6400" dirty="0" smtClean="0"/>
          </a:p>
          <a:p>
            <a:pPr marL="0" indent="0">
              <a:buNone/>
            </a:pPr>
            <a:r>
              <a:rPr lang="it-IT" sz="6400" b="1" dirty="0"/>
              <a:t> </a:t>
            </a:r>
            <a:r>
              <a:rPr lang="it-IT" sz="6400" b="1" dirty="0" smtClean="0"/>
              <a:t> </a:t>
            </a:r>
            <a:r>
              <a:rPr lang="it-IT" sz="4900" b="1" dirty="0" smtClean="0"/>
              <a:t> </a:t>
            </a:r>
            <a:r>
              <a:rPr lang="en-US" sz="6400" dirty="0" err="1"/>
              <a:t>saldo</a:t>
            </a:r>
            <a:r>
              <a:rPr lang="en-US" sz="6400" dirty="0"/>
              <a:t> = </a:t>
            </a:r>
            <a:r>
              <a:rPr lang="en-US" sz="6400" dirty="0" err="1"/>
              <a:t>saldo</a:t>
            </a:r>
            <a:r>
              <a:rPr lang="en-US" sz="6400" dirty="0"/>
              <a:t> – </a:t>
            </a:r>
            <a:r>
              <a:rPr lang="en-US" sz="6400" dirty="0" err="1" smtClean="0"/>
              <a:t>cifra</a:t>
            </a:r>
            <a:r>
              <a:rPr lang="en-US" sz="6400" dirty="0" smtClean="0"/>
              <a:t>;</a:t>
            </a:r>
            <a:endParaRPr lang="it-IT" sz="6400" dirty="0" smtClean="0"/>
          </a:p>
          <a:p>
            <a:pPr marL="0" indent="0">
              <a:buNone/>
            </a:pPr>
            <a:r>
              <a:rPr lang="it-IT" sz="6400" b="1" dirty="0"/>
              <a:t> </a:t>
            </a:r>
            <a:r>
              <a:rPr lang="it-IT" sz="6400" b="1" dirty="0" smtClean="0"/>
              <a:t>  </a:t>
            </a:r>
            <a:r>
              <a:rPr lang="en-US" sz="6400" b="1" dirty="0" smtClean="0"/>
              <a:t>if </a:t>
            </a:r>
            <a:r>
              <a:rPr lang="en-US" sz="6400" dirty="0"/>
              <a:t>(</a:t>
            </a:r>
            <a:r>
              <a:rPr lang="en-US" sz="6400" dirty="0" err="1"/>
              <a:t>n_sosp</a:t>
            </a:r>
            <a:r>
              <a:rPr lang="en-US" sz="6400" dirty="0"/>
              <a:t> &gt; 0).</a:t>
            </a:r>
            <a:r>
              <a:rPr lang="en-US" sz="6400" b="1" dirty="0"/>
              <a:t>AND</a:t>
            </a:r>
            <a:r>
              <a:rPr lang="en-US" sz="6400" dirty="0"/>
              <a:t>.(first(coda) ≤ </a:t>
            </a:r>
            <a:r>
              <a:rPr lang="en-US" sz="6400" dirty="0" err="1"/>
              <a:t>saldo</a:t>
            </a:r>
            <a:r>
              <a:rPr lang="en-US" sz="6400" dirty="0"/>
              <a:t>) </a:t>
            </a:r>
            <a:r>
              <a:rPr lang="en-US" sz="6400" b="1" dirty="0"/>
              <a:t>{</a:t>
            </a:r>
            <a:endParaRPr lang="it-IT" sz="6400" dirty="0"/>
          </a:p>
          <a:p>
            <a:pPr marL="0" indent="0">
              <a:buNone/>
            </a:pPr>
            <a:r>
              <a:rPr lang="en-US" sz="6400" dirty="0" smtClean="0"/>
              <a:t>       </a:t>
            </a:r>
            <a:r>
              <a:rPr lang="it-IT" sz="6400" dirty="0" err="1" smtClean="0"/>
              <a:t>remove</a:t>
            </a:r>
            <a:r>
              <a:rPr lang="it-IT" sz="6400" dirty="0" smtClean="0"/>
              <a:t>(coda</a:t>
            </a:r>
            <a:r>
              <a:rPr lang="it-IT" sz="6400" dirty="0"/>
              <a:t>);</a:t>
            </a:r>
          </a:p>
          <a:p>
            <a:pPr marL="0" indent="0">
              <a:buNone/>
            </a:pPr>
            <a:r>
              <a:rPr lang="it-IT" sz="6400" dirty="0" smtClean="0"/>
              <a:t>       </a:t>
            </a:r>
            <a:r>
              <a:rPr lang="it-IT" sz="6400" b="1" dirty="0" err="1" smtClean="0"/>
              <a:t>signal</a:t>
            </a:r>
            <a:r>
              <a:rPr lang="it-IT" sz="6400" dirty="0" smtClean="0"/>
              <a:t>(sospesi</a:t>
            </a:r>
            <a:r>
              <a:rPr lang="it-IT" sz="6400" dirty="0"/>
              <a:t>);</a:t>
            </a:r>
          </a:p>
          <a:p>
            <a:pPr marL="0" indent="0">
              <a:buNone/>
            </a:pPr>
            <a:r>
              <a:rPr lang="it-IT" sz="6400" b="1" dirty="0" smtClean="0"/>
              <a:t>   };</a:t>
            </a:r>
            <a:endParaRPr lang="it-IT" sz="6400" dirty="0"/>
          </a:p>
          <a:p>
            <a:pPr marL="0" indent="0">
              <a:buNone/>
            </a:pPr>
            <a:r>
              <a:rPr lang="it-IT" sz="6400" b="1" dirty="0" smtClean="0"/>
              <a:t> }</a:t>
            </a:r>
            <a:endParaRPr lang="it-IT" sz="6400" dirty="0"/>
          </a:p>
          <a:p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930107"/>
            <a:ext cx="5181600" cy="500588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it-IT" sz="6400" b="1" dirty="0" smtClean="0"/>
              <a:t>  public </a:t>
            </a:r>
            <a:r>
              <a:rPr lang="it-IT" sz="6400" b="1" dirty="0" err="1"/>
              <a:t>void</a:t>
            </a:r>
            <a:r>
              <a:rPr lang="it-IT" sz="6400" dirty="0"/>
              <a:t> </a:t>
            </a:r>
            <a:r>
              <a:rPr lang="it-IT" sz="6400" dirty="0" smtClean="0"/>
              <a:t>deposita (</a:t>
            </a:r>
            <a:r>
              <a:rPr lang="it-IT" sz="6400" b="1" dirty="0" err="1"/>
              <a:t>int</a:t>
            </a:r>
            <a:r>
              <a:rPr lang="it-IT" sz="6400" dirty="0"/>
              <a:t> cifra)</a:t>
            </a:r>
            <a:r>
              <a:rPr lang="it-IT" sz="6400" b="1" dirty="0"/>
              <a:t> {</a:t>
            </a:r>
            <a:endParaRPr lang="it-IT" sz="6400" dirty="0"/>
          </a:p>
          <a:p>
            <a:pPr marL="0" indent="0">
              <a:buNone/>
            </a:pPr>
            <a:r>
              <a:rPr lang="it-IT" sz="6400" b="1" dirty="0" smtClean="0"/>
              <a:t>   </a:t>
            </a:r>
            <a:r>
              <a:rPr lang="it-IT" sz="6400" dirty="0"/>
              <a:t>saldo = saldo + cifra; </a:t>
            </a:r>
          </a:p>
          <a:p>
            <a:pPr marL="0" indent="0">
              <a:buNone/>
            </a:pPr>
            <a:r>
              <a:rPr lang="it-IT" sz="6400" dirty="0" smtClean="0"/>
              <a:t>   </a:t>
            </a:r>
            <a:r>
              <a:rPr lang="en-US" sz="6400" b="1" dirty="0"/>
              <a:t>if </a:t>
            </a:r>
            <a:r>
              <a:rPr lang="en-US" sz="6400" dirty="0"/>
              <a:t>(</a:t>
            </a:r>
            <a:r>
              <a:rPr lang="en-US" sz="6400" dirty="0" err="1"/>
              <a:t>n_sosp</a:t>
            </a:r>
            <a:r>
              <a:rPr lang="en-US" sz="6400" dirty="0"/>
              <a:t> &gt; 0).</a:t>
            </a:r>
            <a:r>
              <a:rPr lang="en-US" sz="6400" b="1" dirty="0"/>
              <a:t>AND</a:t>
            </a:r>
            <a:r>
              <a:rPr lang="en-US" sz="6400" dirty="0"/>
              <a:t>.(first(coda) ≤ </a:t>
            </a:r>
            <a:r>
              <a:rPr lang="en-US" sz="6400" dirty="0" err="1"/>
              <a:t>saldo</a:t>
            </a:r>
            <a:r>
              <a:rPr lang="en-US" sz="6400" dirty="0"/>
              <a:t>) </a:t>
            </a:r>
            <a:r>
              <a:rPr lang="en-US" sz="6400" b="1" dirty="0"/>
              <a:t>{</a:t>
            </a:r>
            <a:endParaRPr lang="it-IT" sz="6400" dirty="0"/>
          </a:p>
          <a:p>
            <a:pPr marL="0" indent="0">
              <a:buNone/>
            </a:pPr>
            <a:r>
              <a:rPr lang="en-US" sz="6400" dirty="0" smtClean="0"/>
              <a:t>      </a:t>
            </a:r>
            <a:r>
              <a:rPr lang="it-IT" sz="6400" dirty="0" err="1" smtClean="0"/>
              <a:t>remove</a:t>
            </a:r>
            <a:r>
              <a:rPr lang="it-IT" sz="6400" dirty="0" smtClean="0"/>
              <a:t>(coda</a:t>
            </a:r>
            <a:r>
              <a:rPr lang="it-IT" sz="6400" dirty="0"/>
              <a:t>);</a:t>
            </a:r>
          </a:p>
          <a:p>
            <a:pPr marL="0" indent="0">
              <a:buNone/>
            </a:pPr>
            <a:r>
              <a:rPr lang="it-IT" sz="6400" dirty="0" smtClean="0"/>
              <a:t>      </a:t>
            </a:r>
            <a:r>
              <a:rPr lang="it-IT" sz="6400" b="1" dirty="0" err="1" smtClean="0"/>
              <a:t>signal</a:t>
            </a:r>
            <a:r>
              <a:rPr lang="it-IT" sz="6400" dirty="0" smtClean="0"/>
              <a:t>(sospesi</a:t>
            </a:r>
            <a:r>
              <a:rPr lang="it-IT" sz="6400" dirty="0"/>
              <a:t>);</a:t>
            </a:r>
          </a:p>
          <a:p>
            <a:pPr marL="0" indent="0">
              <a:buNone/>
            </a:pPr>
            <a:r>
              <a:rPr lang="it-IT" sz="6400" b="1" dirty="0" smtClean="0"/>
              <a:t>    };</a:t>
            </a:r>
            <a:endParaRPr lang="it-IT" sz="6400" dirty="0"/>
          </a:p>
          <a:p>
            <a:pPr marL="0" indent="0">
              <a:buNone/>
            </a:pPr>
            <a:r>
              <a:rPr lang="it-IT" sz="6400" b="1" dirty="0"/>
              <a:t> }</a:t>
            </a:r>
            <a:endParaRPr lang="it-IT" sz="6400" dirty="0"/>
          </a:p>
          <a:p>
            <a:pPr marL="0" indent="0">
              <a:buNone/>
            </a:pPr>
            <a:r>
              <a:rPr lang="it-IT" sz="6400" b="1" dirty="0"/>
              <a:t>}</a:t>
            </a:r>
            <a:endParaRPr lang="it-IT" sz="6400" dirty="0"/>
          </a:p>
          <a:p>
            <a:endParaRPr lang="it-IT" sz="6400" dirty="0"/>
          </a:p>
        </p:txBody>
      </p:sp>
    </p:spTree>
    <p:extLst>
      <p:ext uri="{BB962C8B-B14F-4D97-AF65-F5344CB8AC3E}">
        <p14:creationId xmlns:p14="http://schemas.microsoft.com/office/powerpoint/2010/main" val="312467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81359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Esercizio </a:t>
            </a:r>
            <a:r>
              <a:rPr lang="it-IT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2a </a:t>
            </a:r>
            <a:r>
              <a:rPr lang="it-IT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Un’altra soluzione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37674" y="1199061"/>
            <a:ext cx="5458326" cy="511776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t-IT" sz="4600" b="1" dirty="0"/>
              <a:t>monitor </a:t>
            </a:r>
            <a:r>
              <a:rPr lang="it-IT" sz="4600" dirty="0" smtClean="0"/>
              <a:t>conto_corrente1bis  </a:t>
            </a:r>
            <a:r>
              <a:rPr lang="it-IT" sz="4600" b="1" dirty="0" smtClean="0"/>
              <a:t>{</a:t>
            </a:r>
            <a:endParaRPr lang="it-IT" sz="4600" dirty="0"/>
          </a:p>
          <a:p>
            <a:pPr marL="0" indent="0">
              <a:buNone/>
            </a:pPr>
            <a:r>
              <a:rPr lang="it-IT" sz="4600" b="1" dirty="0"/>
              <a:t> </a:t>
            </a:r>
            <a:r>
              <a:rPr lang="it-IT" sz="4600" b="1" dirty="0" err="1"/>
              <a:t>int</a:t>
            </a:r>
            <a:r>
              <a:rPr lang="it-IT" sz="4600" b="1" dirty="0"/>
              <a:t> </a:t>
            </a:r>
            <a:r>
              <a:rPr lang="it-IT" sz="4600" dirty="0"/>
              <a:t>saldo = </a:t>
            </a:r>
            <a:r>
              <a:rPr lang="it-IT" sz="4600" i="1" dirty="0"/>
              <a:t>valore iniziale</a:t>
            </a:r>
            <a:endParaRPr lang="it-IT" sz="4600" dirty="0"/>
          </a:p>
          <a:p>
            <a:pPr marL="0" indent="0">
              <a:buNone/>
            </a:pPr>
            <a:r>
              <a:rPr lang="it-IT" sz="4600" b="1" dirty="0" smtClean="0"/>
              <a:t> </a:t>
            </a:r>
            <a:r>
              <a:rPr lang="it-IT" sz="4600" b="1" dirty="0" err="1" smtClean="0"/>
              <a:t>condition</a:t>
            </a:r>
            <a:r>
              <a:rPr lang="it-IT" sz="4600" dirty="0" smtClean="0"/>
              <a:t> </a:t>
            </a:r>
            <a:r>
              <a:rPr lang="it-IT" sz="4600" dirty="0"/>
              <a:t>sospesi</a:t>
            </a:r>
            <a:r>
              <a:rPr lang="it-IT" sz="4600" dirty="0" smtClean="0"/>
              <a:t>;</a:t>
            </a:r>
          </a:p>
          <a:p>
            <a:pPr marL="0" indent="0">
              <a:buNone/>
            </a:pPr>
            <a:endParaRPr lang="it-IT" sz="4600" dirty="0" smtClean="0"/>
          </a:p>
          <a:p>
            <a:pPr marL="0" indent="0">
              <a:buNone/>
            </a:pPr>
            <a:r>
              <a:rPr lang="it-IT" sz="4600" dirty="0" smtClean="0"/>
              <a:t> </a:t>
            </a:r>
            <a:r>
              <a:rPr lang="it-IT" sz="4600" b="1" dirty="0" smtClean="0"/>
              <a:t>public </a:t>
            </a:r>
            <a:r>
              <a:rPr lang="it-IT" sz="4600" b="1" dirty="0" err="1"/>
              <a:t>void</a:t>
            </a:r>
            <a:r>
              <a:rPr lang="it-IT" sz="4600" dirty="0"/>
              <a:t> </a:t>
            </a:r>
            <a:r>
              <a:rPr lang="it-IT" sz="4600" dirty="0" smtClean="0"/>
              <a:t>preleva (</a:t>
            </a:r>
            <a:r>
              <a:rPr lang="it-IT" sz="4600" b="1" dirty="0" err="1"/>
              <a:t>int</a:t>
            </a:r>
            <a:r>
              <a:rPr lang="it-IT" sz="4600" dirty="0"/>
              <a:t> cifra)</a:t>
            </a:r>
            <a:r>
              <a:rPr lang="it-IT" sz="4600" b="1" dirty="0"/>
              <a:t> {</a:t>
            </a:r>
            <a:endParaRPr lang="it-IT" sz="4600" dirty="0"/>
          </a:p>
          <a:p>
            <a:pPr marL="0" indent="0">
              <a:buNone/>
            </a:pPr>
            <a:r>
              <a:rPr lang="it-IT" sz="4600" b="1" dirty="0" smtClean="0"/>
              <a:t> </a:t>
            </a:r>
            <a:r>
              <a:rPr lang="it-IT" sz="4600" b="1" dirty="0" err="1" smtClean="0"/>
              <a:t>while</a:t>
            </a:r>
            <a:r>
              <a:rPr lang="it-IT" sz="4600" b="1" dirty="0" smtClean="0"/>
              <a:t> </a:t>
            </a:r>
            <a:r>
              <a:rPr lang="it-IT" sz="4600" dirty="0" smtClean="0"/>
              <a:t>(cifra &gt; saldo)  </a:t>
            </a:r>
            <a:r>
              <a:rPr lang="it-IT" sz="4600" dirty="0"/>
              <a:t> </a:t>
            </a:r>
            <a:r>
              <a:rPr lang="it-IT" sz="4600" dirty="0" smtClean="0"/>
              <a:t>  	</a:t>
            </a:r>
            <a:r>
              <a:rPr lang="it-IT" sz="4600" b="1" dirty="0" err="1" smtClean="0"/>
              <a:t>wait</a:t>
            </a:r>
            <a:r>
              <a:rPr lang="it-IT" sz="4600" dirty="0" smtClean="0"/>
              <a:t>(sospesi</a:t>
            </a:r>
            <a:r>
              <a:rPr lang="it-IT" sz="4600" dirty="0"/>
              <a:t>, cifra</a:t>
            </a:r>
            <a:r>
              <a:rPr lang="it-IT" sz="4600" dirty="0" smtClean="0"/>
              <a:t>);</a:t>
            </a:r>
          </a:p>
          <a:p>
            <a:pPr marL="0" indent="0">
              <a:buNone/>
            </a:pPr>
            <a:r>
              <a:rPr lang="en-US" sz="4600" dirty="0" err="1" smtClean="0"/>
              <a:t>saldo</a:t>
            </a:r>
            <a:r>
              <a:rPr lang="en-US" sz="4600" dirty="0" smtClean="0"/>
              <a:t> </a:t>
            </a:r>
            <a:r>
              <a:rPr lang="en-US" sz="4600" dirty="0"/>
              <a:t>= </a:t>
            </a:r>
            <a:r>
              <a:rPr lang="en-US" sz="4600" dirty="0" err="1"/>
              <a:t>saldo</a:t>
            </a:r>
            <a:r>
              <a:rPr lang="en-US" sz="4600" dirty="0"/>
              <a:t> – </a:t>
            </a:r>
            <a:r>
              <a:rPr lang="en-US" sz="4600" dirty="0" err="1" smtClean="0"/>
              <a:t>cifra</a:t>
            </a:r>
            <a:r>
              <a:rPr lang="en-US" sz="4600" dirty="0" smtClean="0"/>
              <a:t>;</a:t>
            </a:r>
            <a:endParaRPr lang="it-IT" sz="4600" dirty="0" smtClean="0"/>
          </a:p>
          <a:p>
            <a:pPr marL="0" indent="0">
              <a:buNone/>
            </a:pPr>
            <a:r>
              <a:rPr lang="it-IT" sz="4600" b="1" dirty="0" err="1" smtClean="0"/>
              <a:t>signal</a:t>
            </a:r>
            <a:r>
              <a:rPr lang="it-IT" sz="4600" dirty="0" smtClean="0"/>
              <a:t>(sospesi</a:t>
            </a:r>
            <a:r>
              <a:rPr lang="it-IT" sz="4600" dirty="0"/>
              <a:t>);</a:t>
            </a:r>
          </a:p>
          <a:p>
            <a:pPr marL="0" indent="0">
              <a:buNone/>
            </a:pPr>
            <a:r>
              <a:rPr lang="it-IT" sz="4600" b="1" dirty="0" smtClean="0"/>
              <a:t>}</a:t>
            </a:r>
            <a:endParaRPr lang="it-IT" sz="4600" dirty="0"/>
          </a:p>
          <a:p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224337" y="1199061"/>
            <a:ext cx="5967663" cy="500588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t-IT" sz="6400" b="1" dirty="0" smtClean="0"/>
              <a:t>  </a:t>
            </a:r>
            <a:r>
              <a:rPr lang="it-IT" sz="4600" b="1" dirty="0" smtClean="0"/>
              <a:t>public </a:t>
            </a:r>
            <a:r>
              <a:rPr lang="it-IT" sz="4600" b="1" dirty="0" err="1"/>
              <a:t>void</a:t>
            </a:r>
            <a:r>
              <a:rPr lang="it-IT" sz="4600" dirty="0"/>
              <a:t> </a:t>
            </a:r>
            <a:r>
              <a:rPr lang="it-IT" sz="4600" dirty="0" smtClean="0"/>
              <a:t>deposita (</a:t>
            </a:r>
            <a:r>
              <a:rPr lang="it-IT" sz="4600" b="1" dirty="0" err="1"/>
              <a:t>int</a:t>
            </a:r>
            <a:r>
              <a:rPr lang="it-IT" sz="4600" dirty="0"/>
              <a:t> cifra)</a:t>
            </a:r>
            <a:r>
              <a:rPr lang="it-IT" sz="4600" b="1" dirty="0"/>
              <a:t> {</a:t>
            </a:r>
            <a:endParaRPr lang="it-IT" sz="4600" dirty="0"/>
          </a:p>
          <a:p>
            <a:pPr marL="0" indent="0">
              <a:buNone/>
            </a:pPr>
            <a:r>
              <a:rPr lang="it-IT" sz="4600" b="1" dirty="0" smtClean="0"/>
              <a:t>     </a:t>
            </a:r>
            <a:r>
              <a:rPr lang="it-IT" sz="4600" dirty="0" smtClean="0"/>
              <a:t>saldo </a:t>
            </a:r>
            <a:r>
              <a:rPr lang="it-IT" sz="4600" dirty="0"/>
              <a:t>= saldo + cifra; </a:t>
            </a:r>
          </a:p>
          <a:p>
            <a:pPr marL="0" indent="0">
              <a:buNone/>
            </a:pPr>
            <a:r>
              <a:rPr lang="it-IT" sz="4600" b="1" dirty="0" smtClean="0"/>
              <a:t>     </a:t>
            </a:r>
            <a:r>
              <a:rPr lang="it-IT" sz="4600" b="1" dirty="0" err="1" smtClean="0"/>
              <a:t>signal</a:t>
            </a:r>
            <a:r>
              <a:rPr lang="it-IT" sz="4600" dirty="0" smtClean="0"/>
              <a:t>(sospesi</a:t>
            </a:r>
            <a:r>
              <a:rPr lang="it-IT" sz="4600" dirty="0"/>
              <a:t>);</a:t>
            </a:r>
          </a:p>
          <a:p>
            <a:pPr marL="0" indent="0">
              <a:buNone/>
            </a:pPr>
            <a:r>
              <a:rPr lang="it-IT" sz="4600" b="1" dirty="0" smtClean="0"/>
              <a:t>     </a:t>
            </a:r>
            <a:r>
              <a:rPr lang="it-IT" sz="4600" b="1" dirty="0"/>
              <a:t>}</a:t>
            </a:r>
            <a:endParaRPr lang="it-IT" sz="4600" dirty="0"/>
          </a:p>
          <a:p>
            <a:pPr marL="0" indent="0">
              <a:buNone/>
            </a:pPr>
            <a:r>
              <a:rPr lang="it-IT" sz="4600" b="1" dirty="0"/>
              <a:t>}</a:t>
            </a:r>
            <a:endParaRPr lang="it-IT" sz="4600" dirty="0"/>
          </a:p>
          <a:p>
            <a:endParaRPr lang="it-IT" sz="6400" dirty="0"/>
          </a:p>
        </p:txBody>
      </p:sp>
    </p:spTree>
    <p:extLst>
      <p:ext uri="{BB962C8B-B14F-4D97-AF65-F5344CB8AC3E}">
        <p14:creationId xmlns:p14="http://schemas.microsoft.com/office/powerpoint/2010/main" val="301779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5949"/>
          </a:xfrm>
        </p:spPr>
        <p:txBody>
          <a:bodyPr>
            <a:normAutofit/>
          </a:bodyPr>
          <a:lstStyle/>
          <a:p>
            <a:r>
              <a:rPr lang="it-IT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Esercizio </a:t>
            </a:r>
            <a:r>
              <a:rPr lang="it-IT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2b </a:t>
            </a:r>
            <a:r>
              <a:rPr lang="it-IT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Soluzione</a:t>
            </a:r>
            <a:endParaRPr lang="it-IT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52963"/>
          </a:xfrm>
        </p:spPr>
        <p:txBody>
          <a:bodyPr/>
          <a:lstStyle/>
          <a:p>
            <a:pPr marL="0" lvl="0" indent="0">
              <a:buNone/>
            </a:pPr>
            <a:r>
              <a:rPr lang="it-IT" dirty="0"/>
              <a:t>Si suppone che esista un tipo </a:t>
            </a:r>
            <a:r>
              <a:rPr lang="it-IT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fifoqueue</a:t>
            </a:r>
            <a:r>
              <a:rPr lang="it-IT" i="1" dirty="0" smtClean="0"/>
              <a:t> </a:t>
            </a:r>
            <a:r>
              <a:rPr lang="it-IT" dirty="0"/>
              <a:t>che realizzi una coda </a:t>
            </a:r>
            <a:r>
              <a:rPr lang="it-IT" dirty="0" smtClean="0"/>
              <a:t>gestita con politica </a:t>
            </a:r>
            <a:r>
              <a:rPr lang="it-IT" dirty="0" err="1" smtClean="0"/>
              <a:t>fifo</a:t>
            </a:r>
            <a:endParaRPr lang="it-IT" i="1" dirty="0" smtClean="0"/>
          </a:p>
          <a:p>
            <a:pPr marL="0" lvl="0" indent="0">
              <a:buNone/>
            </a:pPr>
            <a:r>
              <a:rPr lang="it-IT" dirty="0" smtClean="0"/>
              <a:t>su </a:t>
            </a:r>
            <a:r>
              <a:rPr lang="it-IT" dirty="0"/>
              <a:t>questo tipo di coda sono definite le </a:t>
            </a:r>
            <a:r>
              <a:rPr lang="it-IT" dirty="0" smtClean="0"/>
              <a:t>procedure:</a:t>
            </a:r>
          </a:p>
          <a:p>
            <a:r>
              <a:rPr lang="it-IT" dirty="0" smtClean="0"/>
              <a:t> </a:t>
            </a:r>
            <a:r>
              <a:rPr lang="it-IT" i="1" dirty="0" err="1"/>
              <a:t>insert</a:t>
            </a:r>
            <a:r>
              <a:rPr lang="it-IT" i="1" dirty="0"/>
              <a:t>(</a:t>
            </a:r>
            <a:r>
              <a:rPr lang="it-IT" i="1" dirty="0" err="1"/>
              <a:t>coda,valore</a:t>
            </a:r>
            <a:r>
              <a:rPr lang="it-IT" i="1" dirty="0"/>
              <a:t>)</a:t>
            </a:r>
            <a:r>
              <a:rPr lang="it-IT" dirty="0"/>
              <a:t> </a:t>
            </a:r>
          </a:p>
          <a:p>
            <a:r>
              <a:rPr lang="it-IT" i="1" dirty="0" err="1" smtClean="0"/>
              <a:t>remove</a:t>
            </a:r>
            <a:r>
              <a:rPr lang="it-IT" i="1" dirty="0" smtClean="0"/>
              <a:t>(coda)</a:t>
            </a:r>
          </a:p>
          <a:p>
            <a:pPr marL="0" indent="0">
              <a:buNone/>
            </a:pPr>
            <a:r>
              <a:rPr lang="it-IT" dirty="0" smtClean="0"/>
              <a:t>e</a:t>
            </a:r>
            <a:r>
              <a:rPr lang="it-IT" i="1" dirty="0" smtClean="0"/>
              <a:t> </a:t>
            </a:r>
            <a:r>
              <a:rPr lang="it-IT" dirty="0" smtClean="0"/>
              <a:t>la  </a:t>
            </a:r>
            <a:r>
              <a:rPr lang="it-IT" dirty="0"/>
              <a:t>funzione </a:t>
            </a:r>
            <a:endParaRPr lang="it-IT" dirty="0" smtClean="0"/>
          </a:p>
          <a:p>
            <a:r>
              <a:rPr lang="it-IT" i="1" dirty="0" smtClean="0"/>
              <a:t>first(coda</a:t>
            </a:r>
            <a:r>
              <a:rPr lang="it-IT" i="1" dirty="0"/>
              <a:t>)</a:t>
            </a:r>
            <a:r>
              <a:rPr lang="it-IT" dirty="0"/>
              <a:t> </a:t>
            </a:r>
            <a:r>
              <a:rPr lang="it-IT" dirty="0" smtClean="0"/>
              <a:t>(restituisce </a:t>
            </a:r>
            <a:r>
              <a:rPr lang="it-IT" dirty="0"/>
              <a:t>il valore del primo elemento della </a:t>
            </a:r>
            <a:r>
              <a:rPr lang="it-IT" dirty="0" smtClean="0"/>
              <a:t>coda senza rimuoverlo)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5126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81359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Esercizio </a:t>
            </a:r>
            <a:r>
              <a:rPr lang="it-IT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2b </a:t>
            </a:r>
            <a:r>
              <a:rPr lang="it-IT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Soluzione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930107"/>
            <a:ext cx="5181600" cy="591569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it-IT" sz="6400" b="1" dirty="0"/>
              <a:t>monitor </a:t>
            </a:r>
            <a:r>
              <a:rPr lang="it-IT" sz="6400" dirty="0" smtClean="0"/>
              <a:t>conto_corrente2  </a:t>
            </a:r>
            <a:r>
              <a:rPr lang="it-IT" sz="6400" b="1" dirty="0" smtClean="0"/>
              <a:t>{</a:t>
            </a:r>
            <a:endParaRPr lang="it-IT" sz="6400" dirty="0"/>
          </a:p>
          <a:p>
            <a:pPr marL="0" indent="0">
              <a:buNone/>
            </a:pPr>
            <a:r>
              <a:rPr lang="it-IT" sz="6400" b="1" dirty="0"/>
              <a:t> </a:t>
            </a:r>
            <a:r>
              <a:rPr lang="it-IT" sz="6400" b="1" dirty="0" err="1"/>
              <a:t>int</a:t>
            </a:r>
            <a:r>
              <a:rPr lang="it-IT" sz="6400" b="1" dirty="0"/>
              <a:t> </a:t>
            </a:r>
            <a:r>
              <a:rPr lang="it-IT" sz="6400" dirty="0"/>
              <a:t>saldo = </a:t>
            </a:r>
            <a:r>
              <a:rPr lang="it-IT" sz="6400" i="1" dirty="0"/>
              <a:t>valore iniziale</a:t>
            </a:r>
            <a:endParaRPr lang="it-IT" sz="6400" dirty="0"/>
          </a:p>
          <a:p>
            <a:pPr marL="0" indent="0">
              <a:buNone/>
            </a:pPr>
            <a:r>
              <a:rPr lang="it-IT" sz="6400" b="1" dirty="0"/>
              <a:t> </a:t>
            </a:r>
            <a:r>
              <a:rPr lang="it-IT" sz="6400" b="1" dirty="0" err="1"/>
              <a:t>int</a:t>
            </a:r>
            <a:r>
              <a:rPr lang="it-IT" sz="6400" dirty="0"/>
              <a:t> </a:t>
            </a:r>
            <a:r>
              <a:rPr lang="it-IT" sz="6400" dirty="0" err="1"/>
              <a:t>n_sosp</a:t>
            </a:r>
            <a:r>
              <a:rPr lang="it-IT" sz="6400" dirty="0"/>
              <a:t> = 0</a:t>
            </a:r>
          </a:p>
          <a:p>
            <a:pPr marL="0" indent="0">
              <a:buNone/>
            </a:pPr>
            <a:r>
              <a:rPr lang="it-IT" sz="6400" b="1" dirty="0" smtClean="0"/>
              <a:t> </a:t>
            </a:r>
            <a:r>
              <a:rPr lang="it-IT" sz="6400" b="1" dirty="0" err="1" smtClean="0"/>
              <a:t>fifoqueue</a:t>
            </a:r>
            <a:r>
              <a:rPr lang="it-IT" sz="6400" dirty="0" smtClean="0"/>
              <a:t> </a:t>
            </a:r>
            <a:r>
              <a:rPr lang="it-IT" sz="6400" dirty="0"/>
              <a:t>coda // </a:t>
            </a:r>
            <a:r>
              <a:rPr lang="it-IT" sz="6400" i="1" dirty="0"/>
              <a:t>inizialmente vuota</a:t>
            </a:r>
            <a:r>
              <a:rPr lang="it-IT" sz="6400" dirty="0"/>
              <a:t>//</a:t>
            </a:r>
          </a:p>
          <a:p>
            <a:pPr marL="0" indent="0">
              <a:buNone/>
            </a:pPr>
            <a:r>
              <a:rPr lang="it-IT" sz="6400" b="1" dirty="0" smtClean="0"/>
              <a:t> </a:t>
            </a:r>
            <a:r>
              <a:rPr lang="it-IT" sz="6400" b="1" dirty="0" err="1" smtClean="0"/>
              <a:t>condition</a:t>
            </a:r>
            <a:r>
              <a:rPr lang="it-IT" sz="6400" dirty="0" smtClean="0"/>
              <a:t> </a:t>
            </a:r>
            <a:r>
              <a:rPr lang="it-IT" sz="6400" dirty="0"/>
              <a:t>sospesi</a:t>
            </a:r>
            <a:r>
              <a:rPr lang="it-IT" sz="6400" dirty="0" smtClean="0"/>
              <a:t>;</a:t>
            </a:r>
          </a:p>
          <a:p>
            <a:pPr marL="0" indent="0">
              <a:buNone/>
            </a:pPr>
            <a:r>
              <a:rPr lang="it-IT" sz="6400" dirty="0" smtClean="0"/>
              <a:t> </a:t>
            </a:r>
            <a:r>
              <a:rPr lang="it-IT" sz="6400" b="1" dirty="0" smtClean="0"/>
              <a:t>public </a:t>
            </a:r>
            <a:r>
              <a:rPr lang="it-IT" sz="6400" b="1" dirty="0" err="1"/>
              <a:t>void</a:t>
            </a:r>
            <a:r>
              <a:rPr lang="it-IT" sz="6400" dirty="0"/>
              <a:t> </a:t>
            </a:r>
            <a:r>
              <a:rPr lang="it-IT" sz="6400" dirty="0" smtClean="0"/>
              <a:t>preleva (</a:t>
            </a:r>
            <a:r>
              <a:rPr lang="it-IT" sz="6400" b="1" dirty="0" err="1"/>
              <a:t>int</a:t>
            </a:r>
            <a:r>
              <a:rPr lang="it-IT" sz="6400" dirty="0"/>
              <a:t> cifra)</a:t>
            </a:r>
            <a:r>
              <a:rPr lang="it-IT" sz="6400" b="1" dirty="0"/>
              <a:t> {</a:t>
            </a:r>
            <a:endParaRPr lang="it-IT" sz="6400" dirty="0"/>
          </a:p>
          <a:p>
            <a:pPr marL="0" indent="0">
              <a:buNone/>
            </a:pPr>
            <a:r>
              <a:rPr lang="it-IT" sz="6400" b="1" dirty="0" smtClean="0"/>
              <a:t>  </a:t>
            </a:r>
            <a:r>
              <a:rPr lang="it-IT" sz="6400" b="1" dirty="0" err="1"/>
              <a:t>if</a:t>
            </a:r>
            <a:r>
              <a:rPr lang="it-IT" sz="6400" b="1" dirty="0"/>
              <a:t> </a:t>
            </a:r>
            <a:r>
              <a:rPr lang="it-IT" sz="6400" dirty="0"/>
              <a:t>(cifra &gt; saldo</a:t>
            </a:r>
            <a:r>
              <a:rPr lang="it-IT" sz="6400" dirty="0" smtClean="0"/>
              <a:t>) .OR. (</a:t>
            </a:r>
            <a:r>
              <a:rPr lang="it-IT" sz="6400" dirty="0" err="1" smtClean="0"/>
              <a:t>n_sosp</a:t>
            </a:r>
            <a:r>
              <a:rPr lang="it-IT" sz="6400" dirty="0" smtClean="0"/>
              <a:t> &gt; 0)  </a:t>
            </a:r>
            <a:r>
              <a:rPr lang="it-IT" sz="6400" b="1" dirty="0"/>
              <a:t>{</a:t>
            </a:r>
            <a:endParaRPr lang="it-IT" sz="6400" dirty="0"/>
          </a:p>
          <a:p>
            <a:pPr marL="0" indent="0">
              <a:buNone/>
            </a:pPr>
            <a:r>
              <a:rPr lang="it-IT" sz="6400" b="1" dirty="0" smtClean="0"/>
              <a:t>        </a:t>
            </a:r>
            <a:r>
              <a:rPr lang="it-IT" sz="6400" dirty="0" err="1" smtClean="0"/>
              <a:t>n_sosp</a:t>
            </a:r>
            <a:r>
              <a:rPr lang="it-IT" sz="6400" dirty="0" smtClean="0"/>
              <a:t> </a:t>
            </a:r>
            <a:r>
              <a:rPr lang="it-IT" sz="6400" dirty="0"/>
              <a:t>++;</a:t>
            </a:r>
          </a:p>
          <a:p>
            <a:pPr marL="0" indent="0">
              <a:buNone/>
            </a:pPr>
            <a:r>
              <a:rPr lang="it-IT" sz="6400" dirty="0"/>
              <a:t> </a:t>
            </a:r>
            <a:r>
              <a:rPr lang="it-IT" sz="6400" dirty="0" smtClean="0"/>
              <a:t>      </a:t>
            </a:r>
            <a:r>
              <a:rPr lang="it-IT" sz="6400" dirty="0" err="1" smtClean="0"/>
              <a:t>insert</a:t>
            </a:r>
            <a:r>
              <a:rPr lang="it-IT" sz="6400" dirty="0" smtClean="0"/>
              <a:t>(</a:t>
            </a:r>
            <a:r>
              <a:rPr lang="it-IT" sz="6400" dirty="0" err="1" smtClean="0"/>
              <a:t>coda,cifra</a:t>
            </a:r>
            <a:r>
              <a:rPr lang="it-IT" sz="6400" dirty="0"/>
              <a:t>);</a:t>
            </a:r>
          </a:p>
          <a:p>
            <a:pPr marL="0" indent="0">
              <a:buNone/>
            </a:pPr>
            <a:r>
              <a:rPr lang="it-IT" sz="6400" dirty="0" smtClean="0"/>
              <a:t>       </a:t>
            </a:r>
            <a:r>
              <a:rPr lang="it-IT" sz="6400" b="1" dirty="0" err="1" smtClean="0"/>
              <a:t>wait</a:t>
            </a:r>
            <a:r>
              <a:rPr lang="it-IT" sz="6400" dirty="0" smtClean="0"/>
              <a:t>(sospesi);</a:t>
            </a:r>
            <a:endParaRPr lang="it-IT" sz="6400" dirty="0" smtClean="0"/>
          </a:p>
          <a:p>
            <a:pPr marL="0" indent="0">
              <a:buNone/>
            </a:pPr>
            <a:r>
              <a:rPr lang="it-IT" sz="6400" dirty="0"/>
              <a:t> </a:t>
            </a:r>
            <a:r>
              <a:rPr lang="it-IT" sz="6400" dirty="0" smtClean="0"/>
              <a:t>      </a:t>
            </a:r>
            <a:r>
              <a:rPr lang="it-IT" sz="6400" dirty="0" err="1" smtClean="0"/>
              <a:t>n_sosp</a:t>
            </a:r>
            <a:r>
              <a:rPr lang="it-IT" sz="6400" dirty="0" smtClean="0"/>
              <a:t> -- -- </a:t>
            </a:r>
            <a:r>
              <a:rPr lang="it-IT" sz="6400" b="1" dirty="0" smtClean="0"/>
              <a:t>;</a:t>
            </a:r>
            <a:endParaRPr lang="it-IT" sz="6400" dirty="0"/>
          </a:p>
          <a:p>
            <a:pPr marL="0" indent="0">
              <a:buNone/>
            </a:pPr>
            <a:r>
              <a:rPr lang="it-IT" sz="6400" b="1" dirty="0" smtClean="0"/>
              <a:t>   };</a:t>
            </a:r>
            <a:endParaRPr lang="it-IT" sz="6400" dirty="0" smtClean="0"/>
          </a:p>
          <a:p>
            <a:pPr marL="0" indent="0">
              <a:buNone/>
            </a:pPr>
            <a:r>
              <a:rPr lang="it-IT" sz="6400" b="1" dirty="0"/>
              <a:t> </a:t>
            </a:r>
            <a:r>
              <a:rPr lang="it-IT" sz="6400" b="1" dirty="0" smtClean="0"/>
              <a:t> </a:t>
            </a:r>
            <a:r>
              <a:rPr lang="it-IT" sz="4900" b="1" dirty="0" smtClean="0"/>
              <a:t> </a:t>
            </a:r>
            <a:r>
              <a:rPr lang="en-US" sz="6400" dirty="0" err="1"/>
              <a:t>saldo</a:t>
            </a:r>
            <a:r>
              <a:rPr lang="en-US" sz="6400" dirty="0"/>
              <a:t> = </a:t>
            </a:r>
            <a:r>
              <a:rPr lang="en-US" sz="6400" dirty="0" err="1"/>
              <a:t>saldo</a:t>
            </a:r>
            <a:r>
              <a:rPr lang="en-US" sz="6400" dirty="0"/>
              <a:t> – </a:t>
            </a:r>
            <a:r>
              <a:rPr lang="en-US" sz="6400" dirty="0" err="1" smtClean="0"/>
              <a:t>cifra</a:t>
            </a:r>
            <a:r>
              <a:rPr lang="en-US" sz="6400" dirty="0" smtClean="0"/>
              <a:t>;</a:t>
            </a:r>
            <a:endParaRPr lang="it-IT" sz="6400" dirty="0" smtClean="0"/>
          </a:p>
          <a:p>
            <a:pPr marL="0" indent="0">
              <a:buNone/>
            </a:pPr>
            <a:r>
              <a:rPr lang="it-IT" sz="6400" b="1" dirty="0"/>
              <a:t> </a:t>
            </a:r>
            <a:r>
              <a:rPr lang="it-IT" sz="6400" b="1" dirty="0" smtClean="0"/>
              <a:t>  </a:t>
            </a:r>
            <a:r>
              <a:rPr lang="en-US" sz="6400" b="1" dirty="0" smtClean="0"/>
              <a:t>if </a:t>
            </a:r>
            <a:r>
              <a:rPr lang="en-US" sz="6400" dirty="0"/>
              <a:t>(</a:t>
            </a:r>
            <a:r>
              <a:rPr lang="en-US" sz="6400" dirty="0" err="1"/>
              <a:t>n_sosp</a:t>
            </a:r>
            <a:r>
              <a:rPr lang="en-US" sz="6400" dirty="0"/>
              <a:t> &gt; 0).</a:t>
            </a:r>
            <a:r>
              <a:rPr lang="en-US" sz="6400" b="1" dirty="0"/>
              <a:t>AND</a:t>
            </a:r>
            <a:r>
              <a:rPr lang="en-US" sz="6400" dirty="0"/>
              <a:t>.(first(coda) ≤ </a:t>
            </a:r>
            <a:r>
              <a:rPr lang="en-US" sz="6400" dirty="0" err="1"/>
              <a:t>saldo</a:t>
            </a:r>
            <a:r>
              <a:rPr lang="en-US" sz="6400" dirty="0"/>
              <a:t>) </a:t>
            </a:r>
            <a:r>
              <a:rPr lang="en-US" sz="6400" b="1" dirty="0"/>
              <a:t>{</a:t>
            </a:r>
            <a:endParaRPr lang="it-IT" sz="6400" dirty="0"/>
          </a:p>
          <a:p>
            <a:pPr marL="0" indent="0">
              <a:buNone/>
            </a:pPr>
            <a:r>
              <a:rPr lang="en-US" sz="6400" dirty="0" smtClean="0"/>
              <a:t>       </a:t>
            </a:r>
            <a:r>
              <a:rPr lang="it-IT" sz="6400" dirty="0" err="1" smtClean="0"/>
              <a:t>remove</a:t>
            </a:r>
            <a:r>
              <a:rPr lang="it-IT" sz="6400" dirty="0" smtClean="0"/>
              <a:t>(coda</a:t>
            </a:r>
            <a:r>
              <a:rPr lang="it-IT" sz="6400" dirty="0"/>
              <a:t>);</a:t>
            </a:r>
          </a:p>
          <a:p>
            <a:pPr marL="0" indent="0">
              <a:buNone/>
            </a:pPr>
            <a:r>
              <a:rPr lang="it-IT" sz="6400" dirty="0" smtClean="0"/>
              <a:t>       </a:t>
            </a:r>
            <a:r>
              <a:rPr lang="it-IT" sz="6400" b="1" dirty="0" err="1" smtClean="0"/>
              <a:t>signal</a:t>
            </a:r>
            <a:r>
              <a:rPr lang="it-IT" sz="6400" dirty="0" smtClean="0"/>
              <a:t>(sospesi</a:t>
            </a:r>
            <a:r>
              <a:rPr lang="it-IT" sz="6400" dirty="0"/>
              <a:t>);</a:t>
            </a:r>
          </a:p>
          <a:p>
            <a:pPr marL="0" indent="0">
              <a:buNone/>
            </a:pPr>
            <a:r>
              <a:rPr lang="it-IT" sz="6400" b="1" dirty="0" smtClean="0"/>
              <a:t>   };</a:t>
            </a:r>
            <a:endParaRPr lang="it-IT" sz="6400" dirty="0"/>
          </a:p>
          <a:p>
            <a:pPr marL="0" indent="0">
              <a:buNone/>
            </a:pPr>
            <a:r>
              <a:rPr lang="it-IT" sz="6400" b="1" dirty="0" smtClean="0"/>
              <a:t> }</a:t>
            </a:r>
            <a:endParaRPr lang="it-IT" sz="6400" dirty="0"/>
          </a:p>
          <a:p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930107"/>
            <a:ext cx="5181600" cy="500588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it-IT" sz="6400" b="1" dirty="0" smtClean="0"/>
              <a:t>  public </a:t>
            </a:r>
            <a:r>
              <a:rPr lang="it-IT" sz="6400" b="1" dirty="0" err="1"/>
              <a:t>void</a:t>
            </a:r>
            <a:r>
              <a:rPr lang="it-IT" sz="6400" dirty="0"/>
              <a:t> </a:t>
            </a:r>
            <a:r>
              <a:rPr lang="it-IT" sz="6400" dirty="0" smtClean="0"/>
              <a:t>deposita (</a:t>
            </a:r>
            <a:r>
              <a:rPr lang="it-IT" sz="6400" b="1" dirty="0" err="1"/>
              <a:t>int</a:t>
            </a:r>
            <a:r>
              <a:rPr lang="it-IT" sz="6400" dirty="0"/>
              <a:t> cifra)</a:t>
            </a:r>
            <a:r>
              <a:rPr lang="it-IT" sz="6400" b="1" dirty="0"/>
              <a:t> {</a:t>
            </a:r>
            <a:endParaRPr lang="it-IT" sz="6400" dirty="0"/>
          </a:p>
          <a:p>
            <a:pPr marL="0" indent="0">
              <a:buNone/>
            </a:pPr>
            <a:r>
              <a:rPr lang="it-IT" sz="6400" b="1" dirty="0" smtClean="0"/>
              <a:t>   </a:t>
            </a:r>
            <a:r>
              <a:rPr lang="it-IT" sz="6400" dirty="0"/>
              <a:t>saldo = saldo + cifra; </a:t>
            </a:r>
          </a:p>
          <a:p>
            <a:pPr marL="0" indent="0">
              <a:buNone/>
            </a:pPr>
            <a:r>
              <a:rPr lang="it-IT" sz="6400" dirty="0" smtClean="0"/>
              <a:t>   </a:t>
            </a:r>
            <a:r>
              <a:rPr lang="en-US" sz="6400" b="1" dirty="0"/>
              <a:t>if </a:t>
            </a:r>
            <a:r>
              <a:rPr lang="en-US" sz="6400" dirty="0"/>
              <a:t>(</a:t>
            </a:r>
            <a:r>
              <a:rPr lang="en-US" sz="6400" dirty="0" err="1"/>
              <a:t>n_sosp</a:t>
            </a:r>
            <a:r>
              <a:rPr lang="en-US" sz="6400" dirty="0"/>
              <a:t> &gt; 0).</a:t>
            </a:r>
            <a:r>
              <a:rPr lang="en-US" sz="6400" b="1" dirty="0"/>
              <a:t>AND</a:t>
            </a:r>
            <a:r>
              <a:rPr lang="en-US" sz="6400" dirty="0"/>
              <a:t>.(first(coda) ≤ </a:t>
            </a:r>
            <a:r>
              <a:rPr lang="en-US" sz="6400" dirty="0" err="1"/>
              <a:t>saldo</a:t>
            </a:r>
            <a:r>
              <a:rPr lang="en-US" sz="6400" dirty="0"/>
              <a:t>) </a:t>
            </a:r>
            <a:r>
              <a:rPr lang="en-US" sz="6400" b="1" dirty="0"/>
              <a:t>{</a:t>
            </a:r>
            <a:endParaRPr lang="it-IT" sz="6400" dirty="0"/>
          </a:p>
          <a:p>
            <a:pPr marL="0" indent="0">
              <a:buNone/>
            </a:pPr>
            <a:r>
              <a:rPr lang="en-US" sz="6400" dirty="0" smtClean="0"/>
              <a:t>      </a:t>
            </a:r>
            <a:r>
              <a:rPr lang="it-IT" sz="6400" dirty="0" err="1" smtClean="0"/>
              <a:t>remove</a:t>
            </a:r>
            <a:r>
              <a:rPr lang="it-IT" sz="6400" dirty="0" smtClean="0"/>
              <a:t>(coda</a:t>
            </a:r>
            <a:r>
              <a:rPr lang="it-IT" sz="6400" dirty="0"/>
              <a:t>);</a:t>
            </a:r>
          </a:p>
          <a:p>
            <a:pPr marL="0" indent="0">
              <a:buNone/>
            </a:pPr>
            <a:r>
              <a:rPr lang="it-IT" sz="6400" dirty="0" smtClean="0"/>
              <a:t>      </a:t>
            </a:r>
            <a:r>
              <a:rPr lang="it-IT" sz="6400" b="1" dirty="0" err="1" smtClean="0"/>
              <a:t>signal</a:t>
            </a:r>
            <a:r>
              <a:rPr lang="it-IT" sz="6400" dirty="0" smtClean="0"/>
              <a:t>(sospesi</a:t>
            </a:r>
            <a:r>
              <a:rPr lang="it-IT" sz="6400" dirty="0"/>
              <a:t>);</a:t>
            </a:r>
          </a:p>
          <a:p>
            <a:pPr marL="0" indent="0">
              <a:buNone/>
            </a:pPr>
            <a:r>
              <a:rPr lang="it-IT" sz="6400" b="1" dirty="0" smtClean="0"/>
              <a:t>    };</a:t>
            </a:r>
            <a:endParaRPr lang="it-IT" sz="6400" dirty="0"/>
          </a:p>
          <a:p>
            <a:pPr marL="0" indent="0">
              <a:buNone/>
            </a:pPr>
            <a:r>
              <a:rPr lang="it-IT" sz="6400" b="1" dirty="0"/>
              <a:t> }</a:t>
            </a:r>
            <a:endParaRPr lang="it-IT" sz="6400" dirty="0"/>
          </a:p>
          <a:p>
            <a:pPr marL="0" indent="0">
              <a:buNone/>
            </a:pPr>
            <a:r>
              <a:rPr lang="it-IT" sz="6400" b="1" dirty="0"/>
              <a:t>}</a:t>
            </a:r>
            <a:endParaRPr lang="it-IT" sz="6400" dirty="0"/>
          </a:p>
          <a:p>
            <a:endParaRPr lang="it-IT" sz="6400" dirty="0"/>
          </a:p>
        </p:txBody>
      </p:sp>
    </p:spTree>
    <p:extLst>
      <p:ext uri="{BB962C8B-B14F-4D97-AF65-F5344CB8AC3E}">
        <p14:creationId xmlns:p14="http://schemas.microsoft.com/office/powerpoint/2010/main" val="268602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5949"/>
          </a:xfrm>
        </p:spPr>
        <p:txBody>
          <a:bodyPr>
            <a:normAutofit/>
          </a:bodyPr>
          <a:lstStyle/>
          <a:p>
            <a:pPr algn="ctr"/>
            <a:r>
              <a:rPr lang="it-IT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Esercizio 3</a:t>
            </a:r>
            <a:endParaRPr lang="it-IT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171075"/>
            <a:ext cx="10515600" cy="4797342"/>
          </a:xfrm>
        </p:spPr>
        <p:txBody>
          <a:bodyPr/>
          <a:lstStyle/>
          <a:p>
            <a:pPr marL="0" indent="0" algn="just">
              <a:buNone/>
            </a:pPr>
            <a:r>
              <a:rPr lang="it-IT" dirty="0"/>
              <a:t>Si consideri il monitor </a:t>
            </a:r>
            <a:r>
              <a:rPr lang="it-IT" dirty="0" smtClean="0"/>
              <a:t>seguente che </a:t>
            </a:r>
            <a:r>
              <a:rPr lang="it-IT" dirty="0"/>
              <a:t>rappresenta una soluzione al </a:t>
            </a:r>
            <a:r>
              <a:rPr lang="it-IT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problema dei cinque filosofi</a:t>
            </a:r>
            <a:r>
              <a:rPr lang="it-IT" dirty="0"/>
              <a:t>.  </a:t>
            </a:r>
            <a:endParaRPr lang="it-IT" dirty="0" smtClean="0"/>
          </a:p>
          <a:p>
            <a:pPr marL="0" indent="0" algn="just">
              <a:buNone/>
            </a:pPr>
            <a:r>
              <a:rPr lang="it-IT" dirty="0" smtClean="0"/>
              <a:t>La </a:t>
            </a:r>
            <a:r>
              <a:rPr lang="it-IT" dirty="0"/>
              <a:t>semantica della </a:t>
            </a:r>
            <a:r>
              <a:rPr lang="it-IT" b="1" dirty="0" err="1"/>
              <a:t>signal</a:t>
            </a:r>
            <a:r>
              <a:rPr lang="it-IT" dirty="0"/>
              <a:t> è la </a:t>
            </a:r>
            <a:r>
              <a:rPr lang="it-IT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signal_and_urgent_wai</a:t>
            </a:r>
            <a:r>
              <a:rPr lang="it-IT" dirty="0" err="1"/>
              <a:t>t</a:t>
            </a:r>
            <a:r>
              <a:rPr lang="it-IT" dirty="0" smtClean="0"/>
              <a:t>.</a:t>
            </a:r>
          </a:p>
          <a:p>
            <a:pPr marL="0" indent="0">
              <a:buNone/>
            </a:pPr>
            <a:r>
              <a:rPr lang="it-IT" dirty="0" smtClean="0"/>
              <a:t>Sia</a:t>
            </a:r>
            <a:r>
              <a:rPr lang="it-IT" dirty="0"/>
              <a:t> </a:t>
            </a:r>
            <a:r>
              <a:rPr lang="it-IT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  <a:r>
              <a:rPr lang="it-IT" dirty="0"/>
              <a:t> la variabile di stato che </a:t>
            </a:r>
            <a:r>
              <a:rPr lang="it-IT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conta quanti </a:t>
            </a:r>
            <a:r>
              <a:rPr lang="it-IT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ﬁlosoﬁ</a:t>
            </a:r>
            <a:r>
              <a:rPr lang="it-IT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stanno mangiando</a:t>
            </a:r>
            <a:r>
              <a:rPr lang="it-IT" dirty="0"/>
              <a:t>, cioè hanno eseguito la procedura </a:t>
            </a:r>
            <a:r>
              <a:rPr lang="it-IT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takeForks</a:t>
            </a:r>
            <a:r>
              <a:rPr lang="it-IT" dirty="0" smtClean="0"/>
              <a:t>  </a:t>
            </a:r>
            <a:r>
              <a:rPr lang="it-IT" dirty="0"/>
              <a:t>e non hanno ancora invocato la procedura </a:t>
            </a:r>
            <a:r>
              <a:rPr lang="it-IT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releaseForks</a:t>
            </a:r>
            <a:r>
              <a:rPr lang="it-IT" dirty="0"/>
              <a:t>.</a:t>
            </a:r>
          </a:p>
          <a:p>
            <a:pPr marL="0" indent="0">
              <a:buNone/>
            </a:pPr>
            <a:r>
              <a:rPr lang="it-IT" dirty="0" smtClean="0"/>
              <a:t>Si </a:t>
            </a:r>
            <a:r>
              <a:rPr lang="it-IT" dirty="0"/>
              <a:t>dimostri che il monitor  preserva il seguente </a:t>
            </a:r>
            <a:r>
              <a:rPr lang="it-IT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invariante</a:t>
            </a:r>
            <a:r>
              <a:rPr lang="it-IT" dirty="0"/>
              <a:t>: </a:t>
            </a:r>
          </a:p>
          <a:p>
            <a:endParaRPr lang="it-IT" dirty="0"/>
          </a:p>
          <a:p>
            <a:pPr marL="0" indent="0" algn="ctr">
              <a:buNone/>
            </a:pPr>
            <a:r>
              <a:rPr lang="it-IT" dirty="0">
                <a:latin typeface="Courier New" panose="02070309020205020404" pitchFamily="49" charset="0"/>
                <a:cs typeface="Courier New" panose="02070309020205020404" pitchFamily="49" charset="0"/>
              </a:rPr>
              <a:t>∑</a:t>
            </a:r>
            <a:r>
              <a:rPr lang="it-IT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it-IT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i=0</a:t>
            </a:r>
            <a:r>
              <a:rPr lang="it-IT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t-IT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fork</a:t>
            </a:r>
            <a:r>
              <a:rPr lang="it-IT" dirty="0">
                <a:latin typeface="Courier New" panose="02070309020205020404" pitchFamily="49" charset="0"/>
                <a:cs typeface="Courier New" panose="02070309020205020404" pitchFamily="49" charset="0"/>
              </a:rPr>
              <a:t>[i]+2×E = 10.</a:t>
            </a:r>
          </a:p>
        </p:txBody>
      </p:sp>
    </p:spTree>
    <p:extLst>
      <p:ext uri="{BB962C8B-B14F-4D97-AF65-F5344CB8AC3E}">
        <p14:creationId xmlns:p14="http://schemas.microsoft.com/office/powerpoint/2010/main" val="188179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497305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Esercizio 3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914400" y="689475"/>
            <a:ext cx="9127958" cy="59156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monitor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ForkMonitor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it-IT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array[0..4] fork //initially [2, . . . , 2]// </a:t>
            </a:r>
            <a:endParaRPr lang="it-IT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condition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array[0..4]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OKtoEat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it-IT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public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takeForks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(integer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it-IT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if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(fork[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] &lt; 2)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wait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OKtoEat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]); </a:t>
            </a:r>
            <a:endParaRPr lang="it-IT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fork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[(i+1)%5]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--; </a:t>
            </a:r>
            <a:endParaRPr lang="it-IT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fork[(i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−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1)%5]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--;</a:t>
            </a:r>
            <a:endParaRPr lang="it-IT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public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releaseForks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(integer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endParaRPr lang="it-IT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fork[i+1] ++;</a:t>
            </a:r>
            <a:endParaRPr lang="it-IT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fork[i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−1] ++;</a:t>
            </a:r>
            <a:endParaRPr lang="it-IT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(fork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[(i+1)%5]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= = 2)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signal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OKtoEat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[(i+1)%5]);</a:t>
            </a:r>
            <a:endParaRPr lang="it-IT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(fork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[(i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−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1)%5]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= = 2)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signal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OKtoEat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[(i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−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1)%5]);</a:t>
            </a:r>
            <a:endParaRPr lang="it-IT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t-IT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}</a:t>
            </a:r>
            <a:endParaRPr lang="it-IT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t-IT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it-IT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49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5949"/>
          </a:xfrm>
        </p:spPr>
        <p:txBody>
          <a:bodyPr>
            <a:normAutofit/>
          </a:bodyPr>
          <a:lstStyle/>
          <a:p>
            <a:pPr algn="ctr"/>
            <a:r>
              <a:rPr lang="it-IT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Esercizio 4</a:t>
            </a:r>
            <a:endParaRPr lang="it-IT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171075"/>
            <a:ext cx="10515600" cy="4797342"/>
          </a:xfrm>
        </p:spPr>
        <p:txBody>
          <a:bodyPr/>
          <a:lstStyle/>
          <a:p>
            <a:pPr marL="0" indent="0" algn="just">
              <a:buNone/>
            </a:pPr>
            <a:r>
              <a:rPr lang="it-IT" dirty="0"/>
              <a:t>Si consideri il sistema </a:t>
            </a:r>
            <a:r>
              <a:rPr lang="it-IT" dirty="0" smtClean="0"/>
              <a:t>seguente che </a:t>
            </a:r>
            <a:r>
              <a:rPr lang="it-IT" dirty="0"/>
              <a:t>rappresenta una soluzione al </a:t>
            </a:r>
            <a:r>
              <a:rPr lang="it-IT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problema 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della sequenza «hip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hip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urrà» </a:t>
            </a:r>
            <a:r>
              <a:rPr lang="it-IT" dirty="0" smtClean="0"/>
              <a:t>usando </a:t>
            </a:r>
            <a:r>
              <a:rPr lang="it-IT" dirty="0"/>
              <a:t>il costrutto monitor con semantica </a:t>
            </a:r>
            <a:r>
              <a:rPr lang="it-IT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signal_and_urgent_wait</a:t>
            </a:r>
            <a:r>
              <a:rPr lang="it-IT" dirty="0"/>
              <a:t>.</a:t>
            </a:r>
          </a:p>
          <a:p>
            <a:pPr marL="0" indent="0" algn="just">
              <a:buNone/>
            </a:pPr>
            <a:endParaRPr lang="it-IT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algn="just">
              <a:buNone/>
            </a:pPr>
            <a:r>
              <a:rPr lang="it-IT" dirty="0"/>
              <a:t>Siano  </a:t>
            </a:r>
            <a:r>
              <a:rPr lang="it-IT" dirty="0" err="1">
                <a:latin typeface="Courier New" panose="02070309020205020404" pitchFamily="49" charset="0"/>
                <a:cs typeface="Courier New" panose="02070309020205020404" pitchFamily="49" charset="0"/>
              </a:rPr>
              <a:t>nH</a:t>
            </a:r>
            <a:r>
              <a:rPr lang="it-IT" dirty="0"/>
              <a:t> e </a:t>
            </a:r>
            <a:r>
              <a:rPr lang="it-IT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nU</a:t>
            </a:r>
            <a:r>
              <a:rPr lang="it-IT" dirty="0" smtClean="0"/>
              <a:t> </a:t>
            </a:r>
            <a:r>
              <a:rPr lang="it-IT" dirty="0"/>
              <a:t>le variabili di stato che contano rispettivamente il numero di </a:t>
            </a:r>
            <a:r>
              <a:rPr lang="it-IT" dirty="0" smtClean="0"/>
              <a:t>sequenze «hip" </a:t>
            </a:r>
            <a:r>
              <a:rPr lang="it-IT" dirty="0"/>
              <a:t>e </a:t>
            </a:r>
            <a:r>
              <a:rPr lang="it-IT" dirty="0" smtClean="0"/>
              <a:t>«urrà" stampate. </a:t>
            </a:r>
            <a:r>
              <a:rPr lang="it-IT" dirty="0"/>
              <a:t>Si dimostri che il monitor  preserva i seguenti invarianti: </a:t>
            </a:r>
          </a:p>
          <a:p>
            <a:endParaRPr lang="it-IT" dirty="0"/>
          </a:p>
          <a:p>
            <a:pPr marL="0" indent="0" algn="ctr">
              <a:buNone/>
            </a:pPr>
            <a:r>
              <a:rPr lang="it-IT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count</a:t>
            </a:r>
            <a:r>
              <a:rPr lang="it-IT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it-IT" dirty="0" err="1">
                <a:latin typeface="Courier New" panose="02070309020205020404" pitchFamily="49" charset="0"/>
                <a:cs typeface="Courier New" panose="02070309020205020404" pitchFamily="49" charset="0"/>
              </a:rPr>
              <a:t>nH</a:t>
            </a:r>
            <a:r>
              <a:rPr lang="it-IT" dirty="0">
                <a:latin typeface="Courier New" panose="02070309020205020404" pitchFamily="49" charset="0"/>
                <a:cs typeface="Courier New" panose="02070309020205020404" pitchFamily="49" charset="0"/>
              </a:rPr>
              <a:t> – </a:t>
            </a:r>
            <a:r>
              <a:rPr lang="it-IT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2*</a:t>
            </a:r>
            <a:r>
              <a:rPr lang="it-IT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nU</a:t>
            </a:r>
            <a:endParaRPr lang="it-IT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algn="ctr">
              <a:buNone/>
            </a:pPr>
            <a:r>
              <a:rPr lang="it-IT" dirty="0">
                <a:latin typeface="Courier New" panose="02070309020205020404" pitchFamily="49" charset="0"/>
                <a:cs typeface="Courier New" panose="02070309020205020404" pitchFamily="49" charset="0"/>
              </a:rPr>
              <a:t>0 </a:t>
            </a:r>
            <a:r>
              <a:rPr lang="it-IT" u="sng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it-IT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t-IT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count</a:t>
            </a:r>
            <a:r>
              <a:rPr lang="it-IT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t-IT" u="sng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it-IT" dirty="0">
                <a:latin typeface="Courier New" panose="02070309020205020404" pitchFamily="49" charset="0"/>
                <a:cs typeface="Courier New" panose="02070309020205020404" pitchFamily="49" charset="0"/>
              </a:rPr>
              <a:t> 2</a:t>
            </a:r>
          </a:p>
          <a:p>
            <a:pPr marL="0" indent="0" algn="just">
              <a:buNone/>
            </a:pPr>
            <a:endParaRPr lang="it-IT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5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81359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Esercizio 4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853740"/>
            <a:ext cx="5181600" cy="5915694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3800" b="1" dirty="0">
                <a:latin typeface="Courier New" panose="02070309020205020404" pitchFamily="49" charset="0"/>
                <a:cs typeface="Courier New" panose="02070309020205020404" pitchFamily="49" charset="0"/>
              </a:rPr>
              <a:t>monitor</a:t>
            </a:r>
            <a:r>
              <a:rPr lang="en-US" sz="3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HHU{</a:t>
            </a:r>
            <a:r>
              <a:rPr lang="en-US" sz="3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it-IT" sz="3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3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3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800" dirty="0">
                <a:latin typeface="Courier New" panose="02070309020205020404" pitchFamily="49" charset="0"/>
                <a:cs typeface="Courier New" panose="02070309020205020404" pitchFamily="49" charset="0"/>
              </a:rPr>
              <a:t>count = 0; </a:t>
            </a:r>
            <a:endParaRPr lang="it-IT" sz="3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3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condition</a:t>
            </a:r>
            <a:r>
              <a:rPr lang="en-US" sz="3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URR;</a:t>
            </a:r>
            <a:endParaRPr lang="it-IT" sz="3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3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condition</a:t>
            </a:r>
            <a:r>
              <a:rPr lang="en-US" sz="3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HIP; </a:t>
            </a:r>
            <a:endParaRPr lang="it-IT" sz="3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it-IT" sz="3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3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8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void</a:t>
            </a:r>
            <a:r>
              <a:rPr lang="en-US" sz="3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StampaHip</a:t>
            </a:r>
            <a:r>
              <a:rPr lang="en-US" sz="3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8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it-IT" sz="3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3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if</a:t>
            </a:r>
            <a:r>
              <a:rPr lang="en-US" sz="3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800" dirty="0">
                <a:latin typeface="Courier New" panose="02070309020205020404" pitchFamily="49" charset="0"/>
                <a:cs typeface="Courier New" panose="02070309020205020404" pitchFamily="49" charset="0"/>
              </a:rPr>
              <a:t>(count == 2) </a:t>
            </a:r>
            <a:r>
              <a:rPr lang="en-US" sz="3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wait</a:t>
            </a:r>
            <a:r>
              <a:rPr lang="en-US" sz="3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(HIP); </a:t>
            </a:r>
            <a:endParaRPr lang="it-IT" sz="3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3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&lt;</a:t>
            </a:r>
            <a:r>
              <a:rPr lang="en-US" sz="3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stampa”hip</a:t>
            </a:r>
            <a:r>
              <a:rPr lang="en-US" sz="3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”&gt;; </a:t>
            </a:r>
            <a:endParaRPr lang="it-IT" sz="3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3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count</a:t>
            </a:r>
            <a:r>
              <a:rPr lang="en-US" sz="3800" dirty="0">
                <a:latin typeface="Courier New" panose="02070309020205020404" pitchFamily="49" charset="0"/>
                <a:cs typeface="Courier New" panose="02070309020205020404" pitchFamily="49" charset="0"/>
              </a:rPr>
              <a:t>++;</a:t>
            </a:r>
            <a:endParaRPr lang="it-IT" sz="3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3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if</a:t>
            </a:r>
            <a:r>
              <a:rPr lang="en-US" sz="3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800" dirty="0">
                <a:latin typeface="Courier New" panose="02070309020205020404" pitchFamily="49" charset="0"/>
                <a:cs typeface="Courier New" panose="02070309020205020404" pitchFamily="49" charset="0"/>
              </a:rPr>
              <a:t>(count ==2) </a:t>
            </a:r>
            <a:r>
              <a:rPr lang="en-US" sz="3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signal</a:t>
            </a:r>
            <a:r>
              <a:rPr lang="en-US" sz="3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(URR);</a:t>
            </a:r>
            <a:endParaRPr lang="it-IT" sz="3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3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}</a:t>
            </a:r>
            <a:endParaRPr lang="it-IT" sz="3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38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3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3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lang="en-US" sz="3800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3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StampaUrrà</a:t>
            </a:r>
            <a:r>
              <a:rPr lang="en-US" sz="3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8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it-IT" sz="3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3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if</a:t>
            </a:r>
            <a:r>
              <a:rPr lang="en-US" sz="3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800" dirty="0">
                <a:latin typeface="Courier New" panose="02070309020205020404" pitchFamily="49" charset="0"/>
                <a:cs typeface="Courier New" panose="02070309020205020404" pitchFamily="49" charset="0"/>
              </a:rPr>
              <a:t>(count &lt; 2) </a:t>
            </a:r>
            <a:r>
              <a:rPr lang="en-US" sz="3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wait</a:t>
            </a:r>
            <a:r>
              <a:rPr lang="en-US" sz="3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(URR); </a:t>
            </a:r>
            <a:endParaRPr lang="it-IT" sz="3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t-IT" sz="3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&lt;</a:t>
            </a:r>
            <a:r>
              <a:rPr lang="it-IT" sz="3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stampa”urrà</a:t>
            </a:r>
            <a:r>
              <a:rPr lang="it-IT" sz="3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”&gt;; </a:t>
            </a:r>
            <a:endParaRPr lang="it-IT" sz="3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t-IT" sz="3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it-IT" sz="3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count</a:t>
            </a:r>
            <a:r>
              <a:rPr lang="it-IT" sz="3800" dirty="0">
                <a:latin typeface="Courier New" panose="02070309020205020404" pitchFamily="49" charset="0"/>
                <a:cs typeface="Courier New" panose="02070309020205020404" pitchFamily="49" charset="0"/>
              </a:rPr>
              <a:t>= 0;</a:t>
            </a:r>
          </a:p>
          <a:p>
            <a:pPr marL="0" indent="0">
              <a:buNone/>
            </a:pPr>
            <a:r>
              <a:rPr lang="it-IT" sz="3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it-IT" sz="3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signal</a:t>
            </a:r>
            <a:r>
              <a:rPr lang="it-IT" sz="3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(Hip);</a:t>
            </a:r>
            <a:endParaRPr lang="it-IT" sz="3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t-IT" sz="3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}</a:t>
            </a:r>
            <a:r>
              <a:rPr lang="it-IT" sz="38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endParaRPr lang="it-IT" sz="3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t-IT" sz="38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it-IT" sz="3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881981"/>
            <a:ext cx="5181600" cy="5005889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4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HHU</a:t>
            </a:r>
            <a:r>
              <a:rPr lang="en-US" sz="4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alfa  </a:t>
            </a:r>
          </a:p>
          <a:p>
            <a:pPr marL="0" indent="0">
              <a:buNone/>
            </a:pPr>
            <a:r>
              <a:rPr lang="it-IT" sz="45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process</a:t>
            </a:r>
            <a:r>
              <a:rPr lang="it-IT" sz="4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Hip</a:t>
            </a:r>
            <a:r>
              <a:rPr lang="it-IT" sz="45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t-IT" sz="45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it-IT" sz="45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t-IT" sz="45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t-IT" sz="45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it-IT" sz="4500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it-IT" sz="4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True)</a:t>
            </a:r>
            <a:r>
              <a:rPr lang="it-IT" sz="45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t-IT" sz="45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alfa.StampaHip</a:t>
            </a:r>
            <a:r>
              <a:rPr lang="it-IT" sz="4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it-IT" sz="45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t-IT" sz="45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it-IT" sz="45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t-IT" sz="4500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</a:p>
          <a:p>
            <a:pPr marL="0" indent="0">
              <a:buNone/>
            </a:pPr>
            <a:r>
              <a:rPr lang="it-IT" sz="4500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</a:p>
          <a:p>
            <a:pPr marL="0" indent="0">
              <a:buNone/>
            </a:pPr>
            <a:r>
              <a:rPr lang="it-IT" sz="45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process</a:t>
            </a:r>
            <a:r>
              <a:rPr lang="it-IT" sz="45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t-IT" sz="4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Urrà</a:t>
            </a:r>
            <a:r>
              <a:rPr lang="it-IT" sz="45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t-IT" sz="45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it-IT" sz="45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t-IT" sz="45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t-IT" sz="45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it-IT" sz="4500" dirty="0">
                <a:latin typeface="Courier New" panose="02070309020205020404" pitchFamily="49" charset="0"/>
                <a:cs typeface="Courier New" panose="02070309020205020404" pitchFamily="49" charset="0"/>
              </a:rPr>
              <a:t> (True) </a:t>
            </a:r>
          </a:p>
          <a:p>
            <a:pPr marL="0" indent="0">
              <a:buNone/>
            </a:pPr>
            <a:r>
              <a:rPr lang="it-IT" sz="45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t-IT" sz="4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t-IT" sz="45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alfa.StampaUrrà</a:t>
            </a:r>
            <a:r>
              <a:rPr lang="it-IT" sz="4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it-IT" sz="45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t-IT" sz="45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it-IT" sz="45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it-IT" sz="6400" dirty="0"/>
          </a:p>
        </p:txBody>
      </p:sp>
    </p:spTree>
    <p:extLst>
      <p:ext uri="{BB962C8B-B14F-4D97-AF65-F5344CB8AC3E}">
        <p14:creationId xmlns:p14="http://schemas.microsoft.com/office/powerpoint/2010/main" val="35086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833</Words>
  <Application>Microsoft Office PowerPoint</Application>
  <PresentationFormat>Widescreen</PresentationFormat>
  <Paragraphs>220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Courier New</vt:lpstr>
      <vt:lpstr>Tema di Office</vt:lpstr>
      <vt:lpstr>Esercizi Monitor</vt:lpstr>
      <vt:lpstr>Esercizio 1</vt:lpstr>
      <vt:lpstr>Esercizio 1</vt:lpstr>
      <vt:lpstr>Esercizio 1 – Una soluzione</vt:lpstr>
      <vt:lpstr>Esercizio 1 – Una soluzione</vt:lpstr>
      <vt:lpstr>Esercizio 2</vt:lpstr>
      <vt:lpstr>Esercizio 2a - Soluzione</vt:lpstr>
      <vt:lpstr>Esercizio 2a - Soluzione</vt:lpstr>
      <vt:lpstr>Esercizio 2a – Un’altra soluzione</vt:lpstr>
      <vt:lpstr>Esercizio 2b - Soluzione</vt:lpstr>
      <vt:lpstr>Esercizio 2b - Soluzione</vt:lpstr>
      <vt:lpstr>Esercizio 3</vt:lpstr>
      <vt:lpstr>Esercizio 3</vt:lpstr>
      <vt:lpstr>Esercizio 4</vt:lpstr>
      <vt:lpstr>Esercizio 4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Esercizi Monitor</dc:title>
  <dc:creator>Margaria Ines</dc:creator>
  <cp:lastModifiedBy>Margaria Ines</cp:lastModifiedBy>
  <cp:revision>18</cp:revision>
  <dcterms:created xsi:type="dcterms:W3CDTF">2017-11-06T12:58:57Z</dcterms:created>
  <dcterms:modified xsi:type="dcterms:W3CDTF">2018-10-30T11:34:30Z</dcterms:modified>
</cp:coreProperties>
</file>