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  <p:sldMasterId id="2147483886" r:id="rId2"/>
  </p:sldMasterIdLst>
  <p:notesMasterIdLst>
    <p:notesMasterId r:id="rId14"/>
  </p:notesMasterIdLst>
  <p:sldIdLst>
    <p:sldId id="257" r:id="rId3"/>
    <p:sldId id="262" r:id="rId4"/>
    <p:sldId id="258" r:id="rId5"/>
    <p:sldId id="263" r:id="rId6"/>
    <p:sldId id="264" r:id="rId7"/>
    <p:sldId id="265" r:id="rId8"/>
    <p:sldId id="266" r:id="rId9"/>
    <p:sldId id="267" r:id="rId10"/>
    <p:sldId id="269" r:id="rId11"/>
    <p:sldId id="259" r:id="rId12"/>
    <p:sldId id="268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31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Mapp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Mapp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D9DD-4A13-A98A-8C8D486D164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1316201472"/>
        <c:axId val="-1316206912"/>
      </c:radarChart>
      <c:catAx>
        <c:axId val="-131620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316206912"/>
        <c:crosses val="autoZero"/>
        <c:auto val="1"/>
        <c:lblAlgn val="ctr"/>
        <c:lblOffset val="100"/>
        <c:noMultiLvlLbl val="0"/>
      </c:catAx>
      <c:valAx>
        <c:axId val="-13162069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31620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3E8A-47A3-AA0C-0041FA4D20F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1392873248"/>
        <c:axId val="-1392861824"/>
      </c:radarChart>
      <c:catAx>
        <c:axId val="-139287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392861824"/>
        <c:crosses val="autoZero"/>
        <c:auto val="1"/>
        <c:lblAlgn val="ctr"/>
        <c:lblOffset val="100"/>
        <c:noMultiLvlLbl val="0"/>
      </c:catAx>
      <c:valAx>
        <c:axId val="-13928618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39287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870E-4AD1-B917-D704677DA3A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1316205824"/>
        <c:axId val="-1316205280"/>
      </c:radarChart>
      <c:catAx>
        <c:axId val="-131620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316205280"/>
        <c:crosses val="autoZero"/>
        <c:auto val="1"/>
        <c:lblAlgn val="ctr"/>
        <c:lblOffset val="100"/>
        <c:noMultiLvlLbl val="0"/>
      </c:catAx>
      <c:valAx>
        <c:axId val="-13162052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31620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BA08-4296-A653-11F37F09CD9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1272551456"/>
        <c:axId val="-1272547104"/>
      </c:radarChart>
      <c:catAx>
        <c:axId val="-127255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272547104"/>
        <c:crosses val="autoZero"/>
        <c:auto val="1"/>
        <c:lblAlgn val="ctr"/>
        <c:lblOffset val="100"/>
        <c:noMultiLvlLbl val="0"/>
      </c:catAx>
      <c:valAx>
        <c:axId val="-12725471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27255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47EB-4C6C-8802-ECE38F93D6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1392860192"/>
        <c:axId val="-1392859648"/>
      </c:radarChart>
      <c:catAx>
        <c:axId val="-139286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392859648"/>
        <c:crosses val="autoZero"/>
        <c:auto val="1"/>
        <c:lblAlgn val="ctr"/>
        <c:lblOffset val="100"/>
        <c:noMultiLvlLbl val="0"/>
      </c:catAx>
      <c:valAx>
        <c:axId val="-13928596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39286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944E-426D-BF66-77CC8C9218C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1314999424"/>
        <c:axId val="-1315003776"/>
      </c:radarChart>
      <c:catAx>
        <c:axId val="-131499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315003776"/>
        <c:crosses val="autoZero"/>
        <c:auto val="1"/>
        <c:lblAlgn val="ctr"/>
        <c:lblOffset val="100"/>
        <c:noMultiLvlLbl val="0"/>
      </c:catAx>
      <c:valAx>
        <c:axId val="-1315003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31499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0" i="1" dirty="0"/>
              <a:t>Mappa di posizionamento </a:t>
            </a:r>
          </a:p>
        </c:rich>
      </c:tx>
      <c:layout>
        <c:manualLayout>
          <c:xMode val="edge"/>
          <c:yMode val="edge"/>
          <c:x val="0.1820762939500187"/>
          <c:y val="1.83747420121114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Noi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1C-40DB-9B24-63A3DA4F7673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Azienda 2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Foglio1!$B$3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Foglio1!$C$3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C1C-40DB-9B24-63A3DA4F7673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Azienda 3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Foglio1!$B$4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Foglio1!$C$4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C1C-40DB-9B24-63A3DA4F7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15006496"/>
        <c:axId val="-1314991808"/>
      </c:scatterChart>
      <c:valAx>
        <c:axId val="-13150064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Prezzo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314991808"/>
        <c:crosses val="autoZero"/>
        <c:crossBetween val="midCat"/>
      </c:valAx>
      <c:valAx>
        <c:axId val="-131499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Qualità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3150064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0" i="1"/>
              <a:t>Mappa di posizionamento tra 3 anni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Noi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1C-40DB-9B24-63A3DA4F7673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Azienda 2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Foglio1!$B$3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Foglio1!$C$3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C1C-40DB-9B24-63A3DA4F7673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Azienda 3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Foglio1!$B$4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Foglio1!$C$4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C1C-40DB-9B24-63A3DA4F7673}"/>
            </c:ext>
          </c:extLst>
        </c:ser>
        <c:ser>
          <c:idx val="3"/>
          <c:order val="3"/>
          <c:tx>
            <c:strRef>
              <c:f>Foglio1!$A$5</c:f>
              <c:strCache>
                <c:ptCount val="1"/>
                <c:pt idx="0">
                  <c:v>Azienda 4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4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Foglio1!$B$5</c:f>
              <c:numCache>
                <c:formatCode>General</c:formatCode>
                <c:ptCount val="1"/>
                <c:pt idx="0">
                  <c:v>3</c:v>
                </c:pt>
              </c:numCache>
            </c:numRef>
          </c:xVal>
          <c:yVal>
            <c:numRef>
              <c:f>Foglio1!$C$5</c:f>
              <c:numCache>
                <c:formatCode>General</c:formatCode>
                <c:ptCount val="1"/>
                <c:pt idx="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BCB-4117-843B-839FC36D0D77}"/>
            </c:ext>
          </c:extLst>
        </c:ser>
        <c:ser>
          <c:idx val="4"/>
          <c:order val="4"/>
          <c:tx>
            <c:strRef>
              <c:f>Foglio1!$A$6</c:f>
              <c:strCache>
                <c:ptCount val="1"/>
                <c:pt idx="0">
                  <c:v>Azienda 5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5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Foglio1!$B$6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Foglio1!$C$6</c:f>
              <c:numCache>
                <c:formatCode>General</c:formatCode>
                <c:ptCount val="1"/>
                <c:pt idx="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BCB-4117-843B-839FC36D0D77}"/>
            </c:ext>
          </c:extLst>
        </c:ser>
        <c:ser>
          <c:idx val="5"/>
          <c:order val="5"/>
          <c:tx>
            <c:strRef>
              <c:f>Foglio1!$A$7</c:f>
              <c:strCache>
                <c:ptCount val="1"/>
                <c:pt idx="0">
                  <c:v>Azienda 6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6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6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Foglio1!$B$7</c:f>
              <c:numCache>
                <c:formatCode>General</c:formatCode>
                <c:ptCount val="1"/>
                <c:pt idx="0">
                  <c:v>5</c:v>
                </c:pt>
              </c:numCache>
            </c:numRef>
          </c:xVal>
          <c:yVal>
            <c:numRef>
              <c:f>Foglio1!$C$7</c:f>
              <c:numCache>
                <c:formatCode>General</c:formatCode>
                <c:ptCount val="1"/>
                <c:pt idx="0">
                  <c:v>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BCB-4117-843B-839FC36D0D77}"/>
            </c:ext>
          </c:extLst>
        </c:ser>
        <c:ser>
          <c:idx val="6"/>
          <c:order val="6"/>
          <c:tx>
            <c:strRef>
              <c:f>Foglio1!$A$8</c:f>
              <c:strCache>
                <c:ptCount val="1"/>
                <c:pt idx="0">
                  <c:v>Azienda 7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Foglio1!$B$8</c:f>
              <c:numCache>
                <c:formatCode>General</c:formatCode>
                <c:ptCount val="1"/>
                <c:pt idx="0">
                  <c:v>1</c:v>
                </c:pt>
              </c:numCache>
            </c:numRef>
          </c:xVal>
          <c:yVal>
            <c:numRef>
              <c:f>Foglio1!$C$8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BCB-4117-843B-839FC36D0D77}"/>
            </c:ext>
          </c:extLst>
        </c:ser>
        <c:ser>
          <c:idx val="7"/>
          <c:order val="7"/>
          <c:tx>
            <c:strRef>
              <c:f>Foglio1!$A$9</c:f>
              <c:strCache>
                <c:ptCount val="1"/>
                <c:pt idx="0">
                  <c:v>Azienda 8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Foglio1!$B$9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Foglio1!$C$9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BCB-4117-843B-839FC36D0D77}"/>
            </c:ext>
          </c:extLst>
        </c:ser>
        <c:ser>
          <c:idx val="8"/>
          <c:order val="8"/>
          <c:tx>
            <c:strRef>
              <c:f>Foglio1!$A$10</c:f>
              <c:strCache>
                <c:ptCount val="1"/>
                <c:pt idx="0">
                  <c:v>Azienda 9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Foglio1!$B$10</c:f>
              <c:numCache>
                <c:formatCode>General</c:formatCode>
                <c:ptCount val="1"/>
                <c:pt idx="0">
                  <c:v>-2</c:v>
                </c:pt>
              </c:numCache>
            </c:numRef>
          </c:xVal>
          <c:yVal>
            <c:numRef>
              <c:f>Foglio1!$C$10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BCB-4117-843B-839FC36D0D77}"/>
            </c:ext>
          </c:extLst>
        </c:ser>
        <c:ser>
          <c:idx val="9"/>
          <c:order val="9"/>
          <c:tx>
            <c:strRef>
              <c:f>Foglio1!$A$11</c:f>
              <c:strCache>
                <c:ptCount val="1"/>
                <c:pt idx="0">
                  <c:v>Azienda 10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4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Foglio1!$B$11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Foglio1!$C$11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EBCB-4117-843B-839FC36D0D77}"/>
            </c:ext>
          </c:extLst>
        </c:ser>
        <c:ser>
          <c:idx val="10"/>
          <c:order val="10"/>
          <c:tx>
            <c:strRef>
              <c:f>Foglio1!$A$12</c:f>
              <c:strCache>
                <c:ptCount val="1"/>
                <c:pt idx="0">
                  <c:v>Azienda 11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5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Foglio1!$B$12</c:f>
              <c:numCache>
                <c:formatCode>General</c:formatCode>
                <c:ptCount val="1"/>
                <c:pt idx="0">
                  <c:v>1</c:v>
                </c:pt>
              </c:numCache>
            </c:numRef>
          </c:xVal>
          <c:yVal>
            <c:numRef>
              <c:f>Foglio1!$C$12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EBCB-4117-843B-839FC36D0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15004864"/>
        <c:axId val="-1314993440"/>
      </c:scatterChart>
      <c:valAx>
        <c:axId val="-1315004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Prezzo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314993440"/>
        <c:crosses val="autoZero"/>
        <c:crossBetween val="midCat"/>
      </c:valAx>
      <c:valAx>
        <c:axId val="-131499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Qualità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3150048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E4493-408C-46C2-AF1C-AD72B9562078}" type="datetimeFigureOut">
              <a:rPr lang="it-IT" smtClean="0"/>
              <a:t>29/05/2018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B3E8E-664F-448D-B56A-997EC67CA0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5804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B3E8E-664F-448D-B56A-997EC67CA09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5984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B3E8E-664F-448D-B56A-997EC67CA09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2667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2674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59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428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220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767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812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8134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0072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416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033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3054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9413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2591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0826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723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1634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460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76875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1925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958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9021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4698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51562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03839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5421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9744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12260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46678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18415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20964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71811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90502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84255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19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071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096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71342" y="1146219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Challenge 2018 </a:t>
            </a:r>
          </a:p>
          <a:p>
            <a:pPr algn="ctr"/>
            <a:r>
              <a:rPr lang="it-IT" sz="2800" dirty="0" smtClean="0"/>
              <a:t>Corso di Economia e Gestione delle Imprese Net </a:t>
            </a:r>
            <a:r>
              <a:rPr lang="it-IT" sz="2800" dirty="0" err="1" smtClean="0"/>
              <a:t>Based</a:t>
            </a:r>
            <a:endParaRPr lang="it-IT" sz="28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378039" y="2756079"/>
            <a:ext cx="72795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La Business Idea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Analisi dello scenario competitivo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L’organizzazione e la struttura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Il Financial planning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Conclusioni</a:t>
            </a:r>
            <a:endParaRPr lang="it-IT" sz="32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0048508" y="5409127"/>
            <a:ext cx="16610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u="sng" dirty="0" smtClean="0"/>
              <a:t>A cura di:</a:t>
            </a:r>
          </a:p>
          <a:p>
            <a:r>
              <a:rPr lang="it-IT" sz="1400" dirty="0" smtClean="0"/>
              <a:t>Alessandro Censi</a:t>
            </a:r>
          </a:p>
          <a:p>
            <a:r>
              <a:rPr lang="it-IT" sz="1400" dirty="0" smtClean="0"/>
              <a:t>Agatino Chillemi</a:t>
            </a:r>
          </a:p>
          <a:p>
            <a:r>
              <a:rPr lang="it-IT" sz="1400" dirty="0" smtClean="0"/>
              <a:t>Matteo Marsala</a:t>
            </a:r>
          </a:p>
        </p:txBody>
      </p:sp>
    </p:spTree>
    <p:extLst>
      <p:ext uri="{BB962C8B-B14F-4D97-AF65-F5344CB8AC3E}">
        <p14:creationId xmlns:p14="http://schemas.microsoft.com/office/powerpoint/2010/main" val="209119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928057" y="965916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La Business Idea</a:t>
            </a:r>
            <a:endParaRPr lang="it-IT" sz="40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96215" y="2125014"/>
            <a:ext cx="50613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Problema delle banche: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I clienti depositano i propri soldi altrove, per investirli.</a:t>
            </a:r>
          </a:p>
          <a:p>
            <a:endParaRPr lang="it-IT" dirty="0" smtClean="0"/>
          </a:p>
          <a:p>
            <a:endParaRPr lang="it-IT" dirty="0"/>
          </a:p>
          <a:p>
            <a:r>
              <a:rPr lang="it-IT" u="sng" dirty="0" smtClean="0">
                <a:solidFill>
                  <a:schemeClr val="accent2"/>
                </a:solidFill>
              </a:rPr>
              <a:t>Obbiettivo dei clienti: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Risparmiare sui costi di transazione e deposito</a:t>
            </a:r>
            <a:r>
              <a:rPr lang="it-IT" dirty="0"/>
              <a:t> </a:t>
            </a:r>
            <a:r>
              <a:rPr lang="it-IT" dirty="0" smtClean="0"/>
              <a:t>e guadagnare sui propri investimenti</a:t>
            </a:r>
            <a:endParaRPr lang="it-IT" dirty="0"/>
          </a:p>
          <a:p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6619742" y="2125014"/>
            <a:ext cx="50613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>
                <a:solidFill>
                  <a:schemeClr val="accent2"/>
                </a:solidFill>
              </a:rPr>
              <a:t>Primo servizio: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Dare la possibilità ai clienti ci comprare </a:t>
            </a:r>
            <a:r>
              <a:rPr lang="it-IT" b="1" dirty="0" err="1" smtClean="0"/>
              <a:t>criptovalute</a:t>
            </a:r>
            <a:r>
              <a:rPr lang="it-IT" dirty="0" smtClean="0"/>
              <a:t> direttamente dal portale web della banca.</a:t>
            </a:r>
          </a:p>
          <a:p>
            <a:endParaRPr lang="it-IT" dirty="0"/>
          </a:p>
          <a:p>
            <a:r>
              <a:rPr lang="it-IT" u="sng" dirty="0" smtClean="0">
                <a:solidFill>
                  <a:schemeClr val="accent2"/>
                </a:solidFill>
              </a:rPr>
              <a:t>Secondo servizio: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Consulenza finanziaria sui propri investimenti in </a:t>
            </a:r>
            <a:r>
              <a:rPr lang="it-IT" dirty="0" err="1" smtClean="0"/>
              <a:t>criptovalute</a:t>
            </a:r>
            <a:r>
              <a:rPr lang="it-IT" dirty="0" smtClean="0"/>
              <a:t>, autonomi o presso la propria banca.</a:t>
            </a:r>
            <a:endParaRPr lang="it-IT" dirty="0"/>
          </a:p>
          <a:p>
            <a:endParaRPr lang="it-IT" dirty="0"/>
          </a:p>
        </p:txBody>
      </p:sp>
      <p:sp>
        <p:nvSpPr>
          <p:cNvPr id="4" name="Freccia a destra 3"/>
          <p:cNvSpPr/>
          <p:nvPr/>
        </p:nvSpPr>
        <p:spPr>
          <a:xfrm>
            <a:off x="5460933" y="2248988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Freccia a destra 11"/>
          <p:cNvSpPr/>
          <p:nvPr/>
        </p:nvSpPr>
        <p:spPr>
          <a:xfrm>
            <a:off x="5499472" y="3432796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26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4862906"/>
              </p:ext>
            </p:extLst>
          </p:nvPr>
        </p:nvGraphicFramePr>
        <p:xfrm>
          <a:off x="0" y="1983346"/>
          <a:ext cx="12192000" cy="4587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439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3122120"/>
            <a:ext cx="48236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Accesso dei nuovi concorrenti facile.</a:t>
            </a:r>
          </a:p>
          <a:p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Non servono brevetti o simili.</a:t>
            </a:r>
          </a:p>
          <a:p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Nuovi concorrenti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707576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00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8" y="2915676"/>
            <a:ext cx="48236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Il potere di negoziazione dei clienti è molto basso.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Il potere di negoziazione della banca è molto alto, ma con il tempo si abbasserà.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Inizialmente, poche aziende possono offrire questo tipo di servizio.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Compratori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3099875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014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359614"/>
            <a:ext cx="48236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Punto debole del nostro servizio.</a:t>
            </a:r>
            <a:endParaRPr lang="it-IT" dirty="0"/>
          </a:p>
          <a:p>
            <a:endParaRPr lang="it-IT" b="1" dirty="0" smtClean="0"/>
          </a:p>
          <a:p>
            <a:endParaRPr lang="it-IT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Entrambi i servizi che offriamo esistono, ma in maniera differente.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Dobbiamo lavorare sul prezzo: questo significa meno guadagni.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Offriamo anche la comodità e la fiducia di cui gode la banca a cui ci appoggiamo.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Prodotti sostitutivi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732207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793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569167"/>
            <a:ext cx="48236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Se la banca è solida e grande, il vantaggio è molto alto.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 dati che la banca di fornisce sono determinanti per la riuscita dell’azienda.</a:t>
            </a:r>
            <a:endParaRPr lang="it-IT" dirty="0"/>
          </a:p>
          <a:p>
            <a:endParaRPr lang="it-IT" b="1" dirty="0" smtClean="0"/>
          </a:p>
          <a:p>
            <a:endParaRPr lang="it-IT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 dati forniti sono univoci.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Fornitori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204394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389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311025"/>
            <a:ext cx="48236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Inizialmente la concorrenza sarà debole.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Non possiamo impedire l’introduzione di nuovi concorrenti in questo settore ed è difficile differenziale il servizio dagli altri: con il tempo la situazione peggiorerà.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Dobbiamo migliorare </a:t>
            </a:r>
            <a:r>
              <a:rPr lang="it-IT" dirty="0" err="1" smtClean="0"/>
              <a:t>QoS</a:t>
            </a:r>
            <a:r>
              <a:rPr lang="it-IT" dirty="0" smtClean="0"/>
              <a:t> e costruire un meccanismo di fidelizzazione del cliente.</a:t>
            </a:r>
            <a:endParaRPr lang="it-IT" dirty="0"/>
          </a:p>
          <a:p>
            <a:endParaRPr lang="it-IT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Rivalità tra concorrenti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5515709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811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Mappe di posizionamento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7E1B5A7F-8FAC-4717-A515-9B2190D235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862238"/>
              </p:ext>
            </p:extLst>
          </p:nvPr>
        </p:nvGraphicFramePr>
        <p:xfrm>
          <a:off x="0" y="1983346"/>
          <a:ext cx="5550794" cy="4146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7E1B5A7F-8FAC-4717-A515-9B2190D235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307458"/>
              </p:ext>
            </p:extLst>
          </p:nvPr>
        </p:nvGraphicFramePr>
        <p:xfrm>
          <a:off x="5447762" y="1983345"/>
          <a:ext cx="6744237" cy="4146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173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92856" y="1911061"/>
            <a:ext cx="54220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u="sng" dirty="0" smtClean="0">
                <a:solidFill>
                  <a:schemeClr val="accent2"/>
                </a:solidFill>
              </a:rPr>
              <a:t>Organizzazione: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Dobbiamo gestire la piattaforma per utilizzare le </a:t>
            </a:r>
            <a:r>
              <a:rPr lang="it-IT" dirty="0" err="1" smtClean="0"/>
              <a:t>criptovalute</a:t>
            </a:r>
            <a:r>
              <a:rPr lang="it-IT" dirty="0" smtClean="0"/>
              <a:t> e l’infrastruttura per il servizio di consulenza.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Amministratore, impiegati e consulenti finanziari sono quello che ci serve.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 smtClean="0"/>
              <a:t>Patnership</a:t>
            </a:r>
            <a:r>
              <a:rPr lang="it-IT" dirty="0" smtClean="0"/>
              <a:t> con la banca.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Per ogni euro fatto guadagnare alla banca (e quindi al cliente), il broker avrà una percentuale personale.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598670" y="772288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Organizzazione e Struttura</a:t>
            </a:r>
          </a:p>
          <a:p>
            <a:pPr algn="ctr"/>
            <a:endParaRPr lang="it-IT" sz="28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114862" y="1890291"/>
            <a:ext cx="54220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u="sng" dirty="0" smtClean="0">
                <a:solidFill>
                  <a:schemeClr val="accent2"/>
                </a:solidFill>
              </a:rPr>
              <a:t>Struttura:</a:t>
            </a:r>
            <a:r>
              <a:rPr lang="it-IT" dirty="0"/>
              <a:t> </a:t>
            </a:r>
            <a:r>
              <a:rPr lang="it-IT" dirty="0" smtClean="0"/>
              <a:t>In futuro, le banche potranno essere molteplici.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Per ogni banca, abbiamo bisogno del loro server</a:t>
            </a:r>
            <a:r>
              <a:rPr lang="it-IT" dirty="0"/>
              <a:t>.</a:t>
            </a: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Ogni banca dovrà fornirci i dati dei clienti che investono in </a:t>
            </a:r>
            <a:r>
              <a:rPr lang="it-IT" dirty="0" err="1" smtClean="0"/>
              <a:t>criptovalute</a:t>
            </a:r>
            <a:r>
              <a:rPr lang="it-IT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 futuro, ci saranno più azienda ad offrire questo servizio.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1946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Il Financial Plan</a:t>
            </a:r>
          </a:p>
          <a:p>
            <a:pPr algn="ctr"/>
            <a:r>
              <a:rPr lang="it-IT" sz="2800" dirty="0" smtClean="0"/>
              <a:t>Strumento di Lavoro: </a:t>
            </a:r>
            <a:r>
              <a:rPr lang="it-IT" sz="2800" b="1" dirty="0" smtClean="0"/>
              <a:t>Excel</a:t>
            </a:r>
            <a:endParaRPr lang="it-IT" sz="28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19" y="1994445"/>
            <a:ext cx="9688277" cy="321989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754" y="2732135"/>
            <a:ext cx="8888065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6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Scia di vapore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1_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Scia di vapore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TM04033937[[fn=Scia di vapore]]</Template>
  <TotalTime>608</TotalTime>
  <Words>571</Words>
  <Application>Microsoft Office PowerPoint</Application>
  <PresentationFormat>Widescreen</PresentationFormat>
  <Paragraphs>115</Paragraphs>
  <Slides>11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Scia di vapore</vt:lpstr>
      <vt:lpstr>1_Scia di vapore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Matteo Marsala</dc:creator>
  <cp:lastModifiedBy>Utente Windows</cp:lastModifiedBy>
  <cp:revision>76</cp:revision>
  <dcterms:created xsi:type="dcterms:W3CDTF">2015-04-29T16:15:36Z</dcterms:created>
  <dcterms:modified xsi:type="dcterms:W3CDTF">2018-05-29T20:48:43Z</dcterms:modified>
</cp:coreProperties>
</file>