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  <p:sldMasterId id="2147483886" r:id="rId2"/>
  </p:sldMasterIdLst>
  <p:notesMasterIdLst>
    <p:notesMasterId r:id="rId15"/>
  </p:notesMasterIdLst>
  <p:sldIdLst>
    <p:sldId id="257" r:id="rId3"/>
    <p:sldId id="262" r:id="rId4"/>
    <p:sldId id="270" r:id="rId5"/>
    <p:sldId id="258" r:id="rId6"/>
    <p:sldId id="263" r:id="rId7"/>
    <p:sldId id="264" r:id="rId8"/>
    <p:sldId id="265" r:id="rId9"/>
    <p:sldId id="266" r:id="rId10"/>
    <p:sldId id="267" r:id="rId11"/>
    <p:sldId id="269" r:id="rId12"/>
    <p:sldId id="259" r:id="rId13"/>
    <p:sldId id="268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60"/>
  </p:normalViewPr>
  <p:slideViewPr>
    <p:cSldViewPr snapToGrid="0">
      <p:cViewPr varScale="1">
        <p:scale>
          <a:sx n="92" d="100"/>
          <a:sy n="92" d="100"/>
        </p:scale>
        <p:origin x="84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B9C9-4905-B5B3-B58C5ED9BF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016809712"/>
        <c:axId val="-1016807536"/>
      </c:radarChart>
      <c:catAx>
        <c:axId val="-101680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016807536"/>
        <c:crosses val="autoZero"/>
        <c:auto val="1"/>
        <c:lblAlgn val="ctr"/>
        <c:lblOffset val="100"/>
        <c:noMultiLvlLbl val="0"/>
      </c:catAx>
      <c:valAx>
        <c:axId val="-1016807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168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5132-4F1A-9EF9-0F242C8D57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4016"/>
        <c:axId val="-938971632"/>
      </c:radarChart>
      <c:catAx>
        <c:axId val="-9389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632"/>
        <c:crosses val="autoZero"/>
        <c:auto val="1"/>
        <c:lblAlgn val="ctr"/>
        <c:lblOffset val="100"/>
        <c:noMultiLvlLbl val="0"/>
      </c:catAx>
      <c:valAx>
        <c:axId val="-938971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2550-4449-B099-526C9B69E1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5648"/>
        <c:axId val="-938971088"/>
      </c:radarChart>
      <c:catAx>
        <c:axId val="-93896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088"/>
        <c:crosses val="autoZero"/>
        <c:auto val="1"/>
        <c:lblAlgn val="ctr"/>
        <c:lblOffset val="100"/>
        <c:noMultiLvlLbl val="0"/>
      </c:catAx>
      <c:valAx>
        <c:axId val="-938971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AF2-48DF-A7E2-A49D82C1D6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4896"/>
        <c:axId val="-938968368"/>
      </c:radarChart>
      <c:catAx>
        <c:axId val="-9389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368"/>
        <c:crosses val="autoZero"/>
        <c:auto val="1"/>
        <c:lblAlgn val="ctr"/>
        <c:lblOffset val="100"/>
        <c:noMultiLvlLbl val="0"/>
      </c:catAx>
      <c:valAx>
        <c:axId val="-93896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3DA-425C-999D-CA1657319C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7072"/>
        <c:axId val="-938968912"/>
      </c:radarChart>
      <c:catAx>
        <c:axId val="-93897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912"/>
        <c:crosses val="autoZero"/>
        <c:auto val="1"/>
        <c:lblAlgn val="ctr"/>
        <c:lblOffset val="100"/>
        <c:noMultiLvlLbl val="0"/>
      </c:catAx>
      <c:valAx>
        <c:axId val="-938968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AB68-49E0-9696-DB4ADD4A21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7824"/>
        <c:axId val="-938966192"/>
      </c:radarChart>
      <c:catAx>
        <c:axId val="-9389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6192"/>
        <c:crosses val="autoZero"/>
        <c:auto val="1"/>
        <c:lblAlgn val="ctr"/>
        <c:lblOffset val="100"/>
        <c:noMultiLvlLbl val="0"/>
      </c:catAx>
      <c:valAx>
        <c:axId val="-938966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 dirty="0"/>
              <a:t>Mappa di posizionamento </a:t>
            </a:r>
          </a:p>
        </c:rich>
      </c:tx>
      <c:layout>
        <c:manualLayout>
          <c:xMode val="edge"/>
          <c:yMode val="edge"/>
          <c:x val="0.1820762939500187"/>
          <c:y val="1.83747420121114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74352"/>
        <c:axId val="-938975440"/>
      </c:scatterChart>
      <c:valAx>
        <c:axId val="-938974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5440"/>
        <c:crosses val="autoZero"/>
        <c:crossBetween val="midCat"/>
      </c:valAx>
      <c:valAx>
        <c:axId val="-93897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43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/>
              <a:t>Mappa di posizionamento tra 3 anni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Azienda 4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Foglio1!$B$5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Foglio1!$C$5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CB-4117-843B-839FC36D0D77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Azienda 5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Foglio1!$B$6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Foglio1!$C$6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CB-4117-843B-839FC36D0D77}"/>
            </c:ext>
          </c:extLst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Azienda 6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6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Foglio1!$B$7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Foglio1!$C$7</c:f>
              <c:numCache>
                <c:formatCode>General</c:formatCode>
                <c:ptCount val="1"/>
                <c:pt idx="0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CB-4117-843B-839FC36D0D77}"/>
            </c:ext>
          </c:extLst>
        </c:ser>
        <c:ser>
          <c:idx val="6"/>
          <c:order val="6"/>
          <c:tx>
            <c:strRef>
              <c:f>Foglio1!$A$8</c:f>
              <c:strCache>
                <c:ptCount val="1"/>
                <c:pt idx="0">
                  <c:v>Azienda 7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Foglio1!$B$8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Foglio1!$C$8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CB-4117-843B-839FC36D0D77}"/>
            </c:ext>
          </c:extLst>
        </c:ser>
        <c:ser>
          <c:idx val="7"/>
          <c:order val="7"/>
          <c:tx>
            <c:strRef>
              <c:f>Foglio1!$A$9</c:f>
              <c:strCache>
                <c:ptCount val="1"/>
                <c:pt idx="0">
                  <c:v>Azienda 8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Foglio1!$B$9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Foglio1!$C$9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BCB-4117-843B-839FC36D0D77}"/>
            </c:ext>
          </c:extLst>
        </c:ser>
        <c:ser>
          <c:idx val="8"/>
          <c:order val="8"/>
          <c:tx>
            <c:strRef>
              <c:f>Foglio1!$A$10</c:f>
              <c:strCache>
                <c:ptCount val="1"/>
                <c:pt idx="0">
                  <c:v>Azienda 9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Foglio1!$B$10</c:f>
              <c:numCache>
                <c:formatCode>General</c:formatCode>
                <c:ptCount val="1"/>
                <c:pt idx="0">
                  <c:v>-2</c:v>
                </c:pt>
              </c:numCache>
            </c:numRef>
          </c:xVal>
          <c:yVal>
            <c:numRef>
              <c:f>Foglio1!$C$10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BCB-4117-843B-839FC36D0D77}"/>
            </c:ext>
          </c:extLst>
        </c:ser>
        <c:ser>
          <c:idx val="9"/>
          <c:order val="9"/>
          <c:tx>
            <c:strRef>
              <c:f>Foglio1!$A$11</c:f>
              <c:strCache>
                <c:ptCount val="1"/>
                <c:pt idx="0">
                  <c:v>Azienda 10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BCB-4117-843B-839FC36D0D77}"/>
            </c:ext>
          </c:extLst>
        </c:ser>
        <c:ser>
          <c:idx val="10"/>
          <c:order val="10"/>
          <c:tx>
            <c:strRef>
              <c:f>Foglio1!$A$12</c:f>
              <c:strCache>
                <c:ptCount val="1"/>
                <c:pt idx="0">
                  <c:v>Azienda 11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Foglio1!$B$12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Foglio1!$C$12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BCB-4117-843B-839FC36D0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65104"/>
        <c:axId val="-938972176"/>
      </c:scatterChart>
      <c:valAx>
        <c:axId val="-938965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2176"/>
        <c:crosses val="autoZero"/>
        <c:crossBetween val="midCat"/>
      </c:valAx>
      <c:valAx>
        <c:axId val="-93897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5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E4493-408C-46C2-AF1C-AD72B9562078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B3E8E-664F-448D-B56A-997EC67CA0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80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98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66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67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59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28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20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67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12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813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07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16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0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305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9413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2591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826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72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63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60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687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925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5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021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4698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156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0383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421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74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226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4667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841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096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181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050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84255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71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28/05/2018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96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71342" y="1146219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Challenge 2018 </a:t>
            </a:r>
          </a:p>
          <a:p>
            <a:pPr algn="ctr"/>
            <a:r>
              <a:rPr lang="it-IT" sz="2800" dirty="0" smtClean="0"/>
              <a:t>Corso di Economia e Gestione delle Imprese Net </a:t>
            </a:r>
            <a:r>
              <a:rPr lang="it-IT" sz="2800" dirty="0" err="1" smtClean="0"/>
              <a:t>Based</a:t>
            </a:r>
            <a:endParaRPr lang="it-IT" sz="28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378039" y="2756079"/>
            <a:ext cx="7279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La Business Idea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Analisi dello scenario competitivo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L’organizzazione e la struttura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Il Financial planning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Conclusioni</a:t>
            </a:r>
            <a:endParaRPr lang="it-IT" sz="3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048508" y="5409127"/>
            <a:ext cx="16610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u="sng" dirty="0" smtClean="0"/>
              <a:t>A cura di:</a:t>
            </a:r>
          </a:p>
          <a:p>
            <a:r>
              <a:rPr lang="it-IT" sz="1400" dirty="0" smtClean="0"/>
              <a:t>Alessandro Censi</a:t>
            </a:r>
          </a:p>
          <a:p>
            <a:r>
              <a:rPr lang="it-IT" sz="1400" dirty="0" smtClean="0"/>
              <a:t>Agatino Chillemi</a:t>
            </a:r>
          </a:p>
          <a:p>
            <a:r>
              <a:rPr lang="it-IT" sz="1400" dirty="0" smtClean="0"/>
              <a:t>Matteo Marsala</a:t>
            </a:r>
          </a:p>
        </p:txBody>
      </p:sp>
    </p:spTree>
    <p:extLst>
      <p:ext uri="{BB962C8B-B14F-4D97-AF65-F5344CB8AC3E}">
        <p14:creationId xmlns:p14="http://schemas.microsoft.com/office/powerpoint/2010/main" val="20911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28057" y="965916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La Business Idea</a:t>
            </a:r>
            <a:endParaRPr lang="it-IT" sz="4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96215" y="2125014"/>
            <a:ext cx="5061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Problema delle banche: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I clienti depositano i propri soldi altrove, per investirli.</a:t>
            </a:r>
          </a:p>
          <a:p>
            <a:endParaRPr lang="it-IT" dirty="0" smtClean="0"/>
          </a:p>
          <a:p>
            <a:endParaRPr lang="it-IT" dirty="0"/>
          </a:p>
          <a:p>
            <a:r>
              <a:rPr lang="it-IT" u="sng" dirty="0" smtClean="0">
                <a:solidFill>
                  <a:schemeClr val="accent2"/>
                </a:solidFill>
              </a:rPr>
              <a:t>Obbiettivo dei clienti: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Risparmiare sui costi di transazione e deposito</a:t>
            </a:r>
            <a:r>
              <a:rPr lang="it-IT" dirty="0"/>
              <a:t> </a:t>
            </a:r>
            <a:r>
              <a:rPr lang="it-IT" dirty="0" smtClean="0"/>
              <a:t>e guadagnare sui propri investimenti</a:t>
            </a:r>
            <a:endParaRPr lang="it-IT" dirty="0"/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619742" y="2125014"/>
            <a:ext cx="5061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>
                <a:solidFill>
                  <a:schemeClr val="accent2"/>
                </a:solidFill>
              </a:rPr>
              <a:t>Primo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Dare la possibilità ai clienti ci comprare </a:t>
            </a:r>
            <a:r>
              <a:rPr lang="it-IT" b="1" dirty="0" err="1" smtClean="0"/>
              <a:t>criptovalute</a:t>
            </a:r>
            <a:r>
              <a:rPr lang="it-IT" dirty="0" smtClean="0"/>
              <a:t> direttamente dal portale web della banca.</a:t>
            </a:r>
          </a:p>
          <a:p>
            <a:endParaRPr lang="it-IT" dirty="0"/>
          </a:p>
          <a:p>
            <a:r>
              <a:rPr lang="it-IT" u="sng" dirty="0" smtClean="0">
                <a:solidFill>
                  <a:schemeClr val="accent2"/>
                </a:solidFill>
              </a:rPr>
              <a:t>Secondo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Consulenza finanziaria sui propri investimenti in </a:t>
            </a:r>
            <a:r>
              <a:rPr lang="it-IT" dirty="0" err="1" smtClean="0"/>
              <a:t>criptovalute</a:t>
            </a:r>
            <a:r>
              <a:rPr lang="it-IT" dirty="0" smtClean="0"/>
              <a:t>, autonomi o presso la propria banca.</a:t>
            </a:r>
            <a:endParaRPr lang="it-IT" dirty="0"/>
          </a:p>
          <a:p>
            <a:endParaRPr lang="it-IT" dirty="0"/>
          </a:p>
        </p:txBody>
      </p:sp>
      <p:sp>
        <p:nvSpPr>
          <p:cNvPr id="4" name="Freccia a destra 3"/>
          <p:cNvSpPr/>
          <p:nvPr/>
        </p:nvSpPr>
        <p:spPr>
          <a:xfrm>
            <a:off x="5460933" y="2248988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Freccia a destra 11"/>
          <p:cNvSpPr/>
          <p:nvPr/>
        </p:nvSpPr>
        <p:spPr>
          <a:xfrm>
            <a:off x="5499472" y="3432796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6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775711" y="258906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La Business Idea</a:t>
            </a:r>
            <a:endParaRPr lang="it-IT" sz="4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133988" y="1404119"/>
            <a:ext cx="50048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Problema delle banche: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I clienti depositano i propri soldi altrove, per investirli.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973280" y="5401756"/>
            <a:ext cx="50613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u="sng" dirty="0">
                <a:solidFill>
                  <a:schemeClr val="accent2"/>
                </a:solidFill>
              </a:rPr>
              <a:t>Obbiettivo dei clienti: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Risparmiare sui costi di transazione e deposito e guadagnare sui propri </a:t>
            </a:r>
            <a:r>
              <a:rPr lang="it-IT" dirty="0" smtClean="0"/>
              <a:t>investimenti.</a:t>
            </a:r>
            <a:endParaRPr lang="it-IT" dirty="0"/>
          </a:p>
          <a:p>
            <a:endParaRPr lang="it-IT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048" y="4117060"/>
            <a:ext cx="1238226" cy="1238226"/>
          </a:xfrm>
          <a:prstGeom prst="rect">
            <a:avLst/>
          </a:prstGeom>
        </p:spPr>
      </p:pic>
      <p:sp>
        <p:nvSpPr>
          <p:cNvPr id="15" name="Ovale 14"/>
          <p:cNvSpPr/>
          <p:nvPr/>
        </p:nvSpPr>
        <p:spPr>
          <a:xfrm>
            <a:off x="341906" y="1432370"/>
            <a:ext cx="587794" cy="6156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1474653"/>
            <a:ext cx="531043" cy="531043"/>
          </a:xfrm>
          <a:prstGeom prst="rect">
            <a:avLst/>
          </a:prstGeom>
        </p:spPr>
      </p:pic>
      <p:sp>
        <p:nvSpPr>
          <p:cNvPr id="16" name="Ovale 15"/>
          <p:cNvSpPr/>
          <p:nvPr/>
        </p:nvSpPr>
        <p:spPr>
          <a:xfrm>
            <a:off x="297247" y="5860670"/>
            <a:ext cx="676033" cy="6155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>
            <a:off x="8162389" y="1121184"/>
            <a:ext cx="1472614" cy="146118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5905535"/>
            <a:ext cx="531043" cy="53104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06" y="1424228"/>
            <a:ext cx="841975" cy="1018686"/>
          </a:xfrm>
          <a:prstGeom prst="rect">
            <a:avLst/>
          </a:prstGeom>
        </p:spPr>
      </p:pic>
      <p:sp>
        <p:nvSpPr>
          <p:cNvPr id="17" name="Ovale 16"/>
          <p:cNvSpPr/>
          <p:nvPr/>
        </p:nvSpPr>
        <p:spPr>
          <a:xfrm>
            <a:off x="8195958" y="4785069"/>
            <a:ext cx="1509639" cy="13236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28" y="5086067"/>
            <a:ext cx="812698" cy="774603"/>
          </a:xfrm>
          <a:prstGeom prst="rect">
            <a:avLst/>
          </a:prstGeom>
        </p:spPr>
      </p:pic>
      <p:sp>
        <p:nvSpPr>
          <p:cNvPr id="20" name="Rettangolo 19"/>
          <p:cNvSpPr/>
          <p:nvPr/>
        </p:nvSpPr>
        <p:spPr>
          <a:xfrm>
            <a:off x="7502633" y="1144874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EXCHANGE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7554717" y="4796103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BANK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Freccia in su 21"/>
          <p:cNvSpPr/>
          <p:nvPr/>
        </p:nvSpPr>
        <p:spPr>
          <a:xfrm>
            <a:off x="8691302" y="3073696"/>
            <a:ext cx="494262" cy="996394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in su 22"/>
          <p:cNvSpPr/>
          <p:nvPr/>
        </p:nvSpPr>
        <p:spPr>
          <a:xfrm rot="6915030">
            <a:off x="6236190" y="3518313"/>
            <a:ext cx="432232" cy="1992009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Simbolo &quot;divieto&quot; 23"/>
          <p:cNvSpPr/>
          <p:nvPr/>
        </p:nvSpPr>
        <p:spPr>
          <a:xfrm>
            <a:off x="8261766" y="2790451"/>
            <a:ext cx="1353334" cy="1598686"/>
          </a:xfrm>
          <a:prstGeom prst="noSmoking">
            <a:avLst/>
          </a:prstGeom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5" name="Anello 24"/>
          <p:cNvSpPr/>
          <p:nvPr/>
        </p:nvSpPr>
        <p:spPr>
          <a:xfrm>
            <a:off x="9858472" y="1144874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9843048" y="1251950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Anello 26"/>
          <p:cNvSpPr/>
          <p:nvPr/>
        </p:nvSpPr>
        <p:spPr>
          <a:xfrm>
            <a:off x="9650889" y="5682990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9635465" y="579006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Anello 29"/>
          <p:cNvSpPr/>
          <p:nvPr/>
        </p:nvSpPr>
        <p:spPr>
          <a:xfrm>
            <a:off x="2583364" y="2764096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2567940" y="2871172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Anello 31"/>
          <p:cNvSpPr/>
          <p:nvPr/>
        </p:nvSpPr>
        <p:spPr>
          <a:xfrm>
            <a:off x="6474781" y="2410610"/>
            <a:ext cx="476103" cy="810498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6459358" y="251768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Freccia circolare a destra 33"/>
          <p:cNvSpPr/>
          <p:nvPr/>
        </p:nvSpPr>
        <p:spPr>
          <a:xfrm>
            <a:off x="7302298" y="2395994"/>
            <a:ext cx="731520" cy="251890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082" y="2387190"/>
            <a:ext cx="2542618" cy="1733604"/>
          </a:xfrm>
          <a:prstGeom prst="rect">
            <a:avLst/>
          </a:prstGeom>
        </p:spPr>
      </p:pic>
      <p:sp>
        <p:nvSpPr>
          <p:cNvPr id="36" name="Rettangolo 35"/>
          <p:cNvSpPr/>
          <p:nvPr/>
        </p:nvSpPr>
        <p:spPr>
          <a:xfrm>
            <a:off x="2734331" y="4156692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CLIENTE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430092" y="3420649"/>
            <a:ext cx="1029186" cy="10030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07" y="3477071"/>
            <a:ext cx="841479" cy="84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7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862906"/>
              </p:ext>
            </p:extLst>
          </p:nvPr>
        </p:nvGraphicFramePr>
        <p:xfrm>
          <a:off x="0" y="1983346"/>
          <a:ext cx="12192000" cy="458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439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3122120"/>
            <a:ext cx="4823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Accesso dei nuovi concorrenti facile.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servono brevetti o simili.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Nuovi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707576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0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8" y="2915676"/>
            <a:ext cx="4823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dei clienti è molto basso.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della banca è molto alto, ma con il tempo si abbasserà.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Inizialmente, poche aziende possono offrire questo tipo di servizio.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Compratori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099875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014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59614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Punto debole del nostro servizio.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Entrambi i servizi che offriamo esistono, ma in maniera differente.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lavorare sul prezzo: questo significa meno guadagni.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Offriamo anche la comodità e la fiducia di cui gode la banca a cui ci appoggiamo.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Prodotti sostitutivi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732207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79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569167"/>
            <a:ext cx="48236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Se la banca è solida e grande, il vantaggio è molto alto.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che la banca di fornisce sono determinanti per la riuscita dell’azienda.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forniti sono univoci.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Fornitori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04394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89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11025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 la concorrenza sarà debole.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possiamo impedire l’introduzione di nuovi concorrenti in questo settore ed è difficile differenziale il servizio dagli altri: con il tempo la situazione peggiorerà.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migliorare </a:t>
            </a:r>
            <a:r>
              <a:rPr lang="it-IT" dirty="0" err="1" smtClean="0"/>
              <a:t>QoS</a:t>
            </a:r>
            <a:r>
              <a:rPr lang="it-IT" dirty="0" smtClean="0"/>
              <a:t> e costruire un meccanismo di fidelizzazione del cliente.</a:t>
            </a:r>
            <a:endParaRPr lang="it-IT" dirty="0"/>
          </a:p>
          <a:p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Rivalità tra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515709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811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Mappe di posizionamento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862238"/>
              </p:ext>
            </p:extLst>
          </p:nvPr>
        </p:nvGraphicFramePr>
        <p:xfrm>
          <a:off x="0" y="1983346"/>
          <a:ext cx="5550794" cy="414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07458"/>
              </p:ext>
            </p:extLst>
          </p:nvPr>
        </p:nvGraphicFramePr>
        <p:xfrm>
          <a:off x="5447762" y="1983345"/>
          <a:ext cx="6744237" cy="414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17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92856" y="1911061"/>
            <a:ext cx="54220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Organizzazione: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Dobbiamo gestire la piattaforma per utilizzare le </a:t>
            </a:r>
            <a:r>
              <a:rPr lang="it-IT" dirty="0" err="1" smtClean="0"/>
              <a:t>criptovalute</a:t>
            </a:r>
            <a:r>
              <a:rPr lang="it-IT" dirty="0" smtClean="0"/>
              <a:t> e l’infrastruttura per il servizio di consulenza.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Amministratore, impiegati e consulenti finanziari sono quello che ci serve.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 smtClean="0"/>
              <a:t>Patnership</a:t>
            </a:r>
            <a:r>
              <a:rPr lang="it-IT" dirty="0" smtClean="0"/>
              <a:t> con la banca.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euro fatto guadagnare alla banca (e quindi al cliente), il broker avrà una percentuale personale.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598670" y="772288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Organizzazione e Struttura</a:t>
            </a:r>
          </a:p>
          <a:p>
            <a:pPr algn="ctr"/>
            <a:endParaRPr lang="it-IT" sz="28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4862" y="1890291"/>
            <a:ext cx="54220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Struttura:</a:t>
            </a:r>
            <a:r>
              <a:rPr lang="it-IT" dirty="0"/>
              <a:t> </a:t>
            </a:r>
            <a:r>
              <a:rPr lang="it-IT" dirty="0" smtClean="0"/>
              <a:t>In futuro, le banca potranno essere molteplici.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banca, abbiamo bisogno del loro server</a:t>
            </a:r>
            <a:r>
              <a:rPr lang="it-IT" dirty="0"/>
              <a:t>.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Ogni banca dovrà fornirci i dati dei clienti che investono in </a:t>
            </a:r>
            <a:r>
              <a:rPr lang="it-IT" dirty="0" err="1" smtClean="0"/>
              <a:t>criptovalute</a:t>
            </a:r>
            <a:r>
              <a:rPr lang="it-IT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 futuro, ci saranno più azienda ad offrire questo servizio.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94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Il Financial Planning</a:t>
            </a:r>
          </a:p>
          <a:p>
            <a:pPr algn="ctr"/>
            <a:r>
              <a:rPr lang="it-IT" sz="2800" dirty="0" smtClean="0"/>
              <a:t>Strumento di Lavoro: </a:t>
            </a:r>
            <a:r>
              <a:rPr lang="it-IT" sz="2800" b="1" dirty="0" smtClean="0"/>
              <a:t>Excel</a:t>
            </a:r>
            <a:endParaRPr lang="it-IT" sz="2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19" y="1994445"/>
            <a:ext cx="9688277" cy="321989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54" y="2732135"/>
            <a:ext cx="888806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1_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640</TotalTime>
  <Words>622</Words>
  <Application>Microsoft Office PowerPoint</Application>
  <PresentationFormat>Widescreen</PresentationFormat>
  <Paragraphs>129</Paragraphs>
  <Slides>12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Wingdings</vt:lpstr>
      <vt:lpstr>Scia di vapore</vt:lpstr>
      <vt:lpstr>1_Scia di vapore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Marsala</dc:creator>
  <cp:lastModifiedBy>Utente Windows</cp:lastModifiedBy>
  <cp:revision>77</cp:revision>
  <dcterms:created xsi:type="dcterms:W3CDTF">2015-04-29T16:15:36Z</dcterms:created>
  <dcterms:modified xsi:type="dcterms:W3CDTF">2018-05-28T20:08:32Z</dcterms:modified>
</cp:coreProperties>
</file>