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8" r:id="rId1"/>
    <p:sldMasterId id="2147483886" r:id="rId2"/>
  </p:sldMasterIdLst>
  <p:notesMasterIdLst>
    <p:notesMasterId r:id="rId14"/>
  </p:notesMasterIdLst>
  <p:sldIdLst>
    <p:sldId id="257" r:id="rId3"/>
    <p:sldId id="270" r:id="rId4"/>
    <p:sldId id="258" r:id="rId5"/>
    <p:sldId id="263" r:id="rId6"/>
    <p:sldId id="264" r:id="rId7"/>
    <p:sldId id="265" r:id="rId8"/>
    <p:sldId id="266" r:id="rId9"/>
    <p:sldId id="267" r:id="rId10"/>
    <p:sldId id="269" r:id="rId11"/>
    <p:sldId id="259" r:id="rId12"/>
    <p:sldId id="268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Grafo%20radar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Mapp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eo\Dropbox\ECONOMIA\Mapp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B9C9-4905-B5B3-B58C5ED9BFC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1016809712"/>
        <c:axId val="-1016807536"/>
      </c:radarChart>
      <c:catAx>
        <c:axId val="-101680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1016807536"/>
        <c:crosses val="autoZero"/>
        <c:auto val="1"/>
        <c:lblAlgn val="ctr"/>
        <c:lblOffset val="100"/>
        <c:noMultiLvlLbl val="0"/>
      </c:catAx>
      <c:valAx>
        <c:axId val="-10168075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01680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5132-4F1A-9EF9-0F242C8D57B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938964016"/>
        <c:axId val="-938971632"/>
      </c:radarChart>
      <c:catAx>
        <c:axId val="-93896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71632"/>
        <c:crosses val="autoZero"/>
        <c:auto val="1"/>
        <c:lblAlgn val="ctr"/>
        <c:lblOffset val="100"/>
        <c:noMultiLvlLbl val="0"/>
      </c:catAx>
      <c:valAx>
        <c:axId val="-9389716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3896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2550-4449-B099-526C9B69E14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938965648"/>
        <c:axId val="-938971088"/>
      </c:radarChart>
      <c:catAx>
        <c:axId val="-93896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71088"/>
        <c:crosses val="autoZero"/>
        <c:auto val="1"/>
        <c:lblAlgn val="ctr"/>
        <c:lblOffset val="100"/>
        <c:noMultiLvlLbl val="0"/>
      </c:catAx>
      <c:valAx>
        <c:axId val="-9389710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3896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8AF2-48DF-A7E2-A49D82C1D61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938974896"/>
        <c:axId val="-938968368"/>
      </c:radarChart>
      <c:catAx>
        <c:axId val="-93897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68368"/>
        <c:crosses val="autoZero"/>
        <c:auto val="1"/>
        <c:lblAlgn val="ctr"/>
        <c:lblOffset val="100"/>
        <c:noMultiLvlLbl val="0"/>
      </c:catAx>
      <c:valAx>
        <c:axId val="-9389683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3897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83DA-425C-999D-CA1657319C3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938977072"/>
        <c:axId val="-938968912"/>
      </c:radarChart>
      <c:catAx>
        <c:axId val="-93897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68912"/>
        <c:crosses val="autoZero"/>
        <c:auto val="1"/>
        <c:lblAlgn val="ctr"/>
        <c:lblOffset val="100"/>
        <c:noMultiLvlLbl val="0"/>
      </c:catAx>
      <c:valAx>
        <c:axId val="-9389689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3897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64079352330653"/>
          <c:y val="0.23431277773446635"/>
          <c:w val="0.40452746518453381"/>
          <c:h val="0.70102829968036173"/>
        </c:manualLayout>
      </c:layout>
      <c:radarChart>
        <c:radarStyle val="marker"/>
        <c:varyColors val="0"/>
        <c:ser>
          <c:idx val="0"/>
          <c:order val="0"/>
          <c:tx>
            <c:v>Situazione attuale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1.9047619047619048E-3"/>
                  <c:y val="2.6402640264026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A2E-4577-ACAF-94C339C61655}"/>
                </c:ext>
              </c:extLst>
            </c:dLbl>
            <c:dLbl>
              <c:idx val="1"/>
              <c:layout>
                <c:manualLayout>
                  <c:x val="-7.6178045487290638E-2"/>
                  <c:y val="2.6402640264026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D24B-4C04-8805-5269AEC9D27D}"/>
                </c:ext>
              </c:extLst>
            </c:dLbl>
            <c:dLbl>
              <c:idx val="2"/>
              <c:layout>
                <c:manualLayout>
                  <c:x val="-7.6178045487290567E-3"/>
                  <c:y val="-1.980198019801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D24B-4C04-8805-5269AEC9D27D}"/>
                </c:ext>
              </c:extLst>
            </c:dLbl>
            <c:dLbl>
              <c:idx val="3"/>
              <c:layout>
                <c:manualLayout>
                  <c:x val="2.6662315920551696E-2"/>
                  <c:y val="-2.3102310231023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24B-4C04-8805-5269AEC9D27D}"/>
                </c:ext>
              </c:extLst>
            </c:dLbl>
            <c:dLbl>
              <c:idx val="4"/>
              <c:layout>
                <c:manualLayout>
                  <c:x val="3.9999999999999931E-2"/>
                  <c:y val="-3.9603960396039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0.5</c:v>
                </c:pt>
                <c:pt idx="3">
                  <c:v>1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B-4C04-8805-5269AEC9D27D}"/>
            </c:ext>
          </c:extLst>
        </c:ser>
        <c:ser>
          <c:idx val="1"/>
          <c:order val="1"/>
          <c:tx>
            <c:v>Situazione tra 3 anni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4.2904290429042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A2E-4577-ACAF-94C339C61655}"/>
                </c:ext>
              </c:extLst>
            </c:dLbl>
            <c:dLbl>
              <c:idx val="1"/>
              <c:layout>
                <c:manualLayout>
                  <c:x val="-3.4963992782152307E-2"/>
                  <c:y val="-3.91788592705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A2E-4577-ACAF-94C339C61655}"/>
                </c:ext>
              </c:extLst>
            </c:dLbl>
            <c:dLbl>
              <c:idx val="2"/>
              <c:layout>
                <c:manualLayout>
                  <c:x val="-3.9994673535087191E-2"/>
                  <c:y val="-8.5808580858085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24B-4C04-8805-5269AEC9D27D}"/>
                </c:ext>
              </c:extLst>
            </c:dLbl>
            <c:dLbl>
              <c:idx val="3"/>
              <c:layout>
                <c:manualLayout>
                  <c:x val="1.3333333333333263E-2"/>
                  <c:y val="-2.310231023102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24B-4C04-8805-5269AEC9D27D}"/>
                </c:ext>
              </c:extLst>
            </c:dLbl>
            <c:dLbl>
              <c:idx val="4"/>
              <c:layout>
                <c:manualLayout>
                  <c:x val="1.7142857142857144E-2"/>
                  <c:y val="9.9009900990098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24B-4C04-8805-5269AEC9D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Foglio1!$B$2:$B$6</c:f>
              <c:strCache>
                <c:ptCount val="5"/>
                <c:pt idx="0">
                  <c:v>Nuovi concorrenti</c:v>
                </c:pt>
                <c:pt idx="1">
                  <c:v>Compratori</c:v>
                </c:pt>
                <c:pt idx="2">
                  <c:v>Prodotti sostituitivi</c:v>
                </c:pt>
                <c:pt idx="3">
                  <c:v>Fornitori</c:v>
                </c:pt>
                <c:pt idx="4">
                  <c:v>Rivalità tra i concorrenti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0.5</c:v>
                </c:pt>
                <c:pt idx="1">
                  <c:v>0.9</c:v>
                </c:pt>
                <c:pt idx="2">
                  <c:v>0.5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B-4C04-8805-5269AEC9D27D}"/>
            </c:ext>
          </c:extLst>
        </c:ser>
        <c:ser>
          <c:idx val="2"/>
          <c:order val="2"/>
          <c:tx>
            <c:strRef>
              <c:f>Foglio1!$E$1</c:f>
              <c:strCache>
                <c:ptCount val="1"/>
                <c:pt idx="0">
                  <c:v>Scala: 0-1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AB68-49E0-9696-DB4ADD4A21F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938967824"/>
        <c:axId val="-938966192"/>
      </c:radarChart>
      <c:catAx>
        <c:axId val="-93896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66192"/>
        <c:crosses val="autoZero"/>
        <c:auto val="1"/>
        <c:lblAlgn val="ctr"/>
        <c:lblOffset val="100"/>
        <c:noMultiLvlLbl val="0"/>
      </c:catAx>
      <c:valAx>
        <c:axId val="-9389661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3896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0" i="1" dirty="0"/>
              <a:t>Mappa di posizionamento </a:t>
            </a:r>
          </a:p>
        </c:rich>
      </c:tx>
      <c:layout>
        <c:manualLayout>
          <c:xMode val="edge"/>
          <c:yMode val="edge"/>
          <c:x val="0.1820762939500187"/>
          <c:y val="1.83747420121114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Foglio1!$A$2</c:f>
              <c:strCache>
                <c:ptCount val="1"/>
                <c:pt idx="0">
                  <c:v>Noi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1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xVal>
          <c:yVal>
            <c:numRef>
              <c:f>Foglio1!$C$2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C1C-40DB-9B24-63A3DA4F7673}"/>
            </c:ext>
          </c:extLst>
        </c:ser>
        <c:ser>
          <c:idx val="1"/>
          <c:order val="1"/>
          <c:tx>
            <c:strRef>
              <c:f>Foglio1!$A$3</c:f>
              <c:strCache>
                <c:ptCount val="1"/>
                <c:pt idx="0">
                  <c:v>Azienda 2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2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Foglio1!$B$3</c:f>
              <c:numCache>
                <c:formatCode>General</c:formatCode>
                <c:ptCount val="1"/>
                <c:pt idx="0">
                  <c:v>-1</c:v>
                </c:pt>
              </c:numCache>
            </c:numRef>
          </c:xVal>
          <c:yVal>
            <c:numRef>
              <c:f>Foglio1!$C$3</c:f>
              <c:numCache>
                <c:formatCode>General</c:formatCode>
                <c:ptCount val="1"/>
                <c:pt idx="0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C1C-40DB-9B24-63A3DA4F7673}"/>
            </c:ext>
          </c:extLst>
        </c:ser>
        <c:ser>
          <c:idx val="2"/>
          <c:order val="2"/>
          <c:tx>
            <c:strRef>
              <c:f>Foglio1!$A$4</c:f>
              <c:strCache>
                <c:ptCount val="1"/>
                <c:pt idx="0">
                  <c:v>Azienda 3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3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Foglio1!$B$4</c:f>
              <c:numCache>
                <c:formatCode>General</c:formatCode>
                <c:ptCount val="1"/>
                <c:pt idx="0">
                  <c:v>2</c:v>
                </c:pt>
              </c:numCache>
            </c:numRef>
          </c:xVal>
          <c:yVal>
            <c:numRef>
              <c:f>Foglio1!$C$4</c:f>
              <c:numCache>
                <c:formatCode>General</c:formatCode>
                <c:ptCount val="1"/>
                <c:pt idx="0">
                  <c:v>-1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C1C-40DB-9B24-63A3DA4F76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938974352"/>
        <c:axId val="-938975440"/>
      </c:scatterChart>
      <c:valAx>
        <c:axId val="-9389743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Prezzo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75440"/>
        <c:crosses val="autoZero"/>
        <c:crossBetween val="midCat"/>
      </c:valAx>
      <c:valAx>
        <c:axId val="-93897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Qualità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743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0" i="1"/>
              <a:t>Mappa di posizionamento tra 3 anni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Foglio1!$A$2</c:f>
              <c:strCache>
                <c:ptCount val="1"/>
                <c:pt idx="0">
                  <c:v>Noi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1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xVal>
          <c:yVal>
            <c:numRef>
              <c:f>Foglio1!$C$2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C1C-40DB-9B24-63A3DA4F7673}"/>
            </c:ext>
          </c:extLst>
        </c:ser>
        <c:ser>
          <c:idx val="1"/>
          <c:order val="1"/>
          <c:tx>
            <c:strRef>
              <c:f>Foglio1!$A$3</c:f>
              <c:strCache>
                <c:ptCount val="1"/>
                <c:pt idx="0">
                  <c:v>Azienda 2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2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Foglio1!$B$3</c:f>
              <c:numCache>
                <c:formatCode>General</c:formatCode>
                <c:ptCount val="1"/>
                <c:pt idx="0">
                  <c:v>-1</c:v>
                </c:pt>
              </c:numCache>
            </c:numRef>
          </c:xVal>
          <c:yVal>
            <c:numRef>
              <c:f>Foglio1!$C$3</c:f>
              <c:numCache>
                <c:formatCode>General</c:formatCode>
                <c:ptCount val="1"/>
                <c:pt idx="0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C1C-40DB-9B24-63A3DA4F7673}"/>
            </c:ext>
          </c:extLst>
        </c:ser>
        <c:ser>
          <c:idx val="2"/>
          <c:order val="2"/>
          <c:tx>
            <c:strRef>
              <c:f>Foglio1!$A$4</c:f>
              <c:strCache>
                <c:ptCount val="1"/>
                <c:pt idx="0">
                  <c:v>Azienda 3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3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Foglio1!$B$4</c:f>
              <c:numCache>
                <c:formatCode>General</c:formatCode>
                <c:ptCount val="1"/>
                <c:pt idx="0">
                  <c:v>2</c:v>
                </c:pt>
              </c:numCache>
            </c:numRef>
          </c:xVal>
          <c:yVal>
            <c:numRef>
              <c:f>Foglio1!$C$4</c:f>
              <c:numCache>
                <c:formatCode>General</c:formatCode>
                <c:ptCount val="1"/>
                <c:pt idx="0">
                  <c:v>-1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C1C-40DB-9B24-63A3DA4F7673}"/>
            </c:ext>
          </c:extLst>
        </c:ser>
        <c:ser>
          <c:idx val="3"/>
          <c:order val="3"/>
          <c:tx>
            <c:strRef>
              <c:f>Foglio1!$A$5</c:f>
              <c:strCache>
                <c:ptCount val="1"/>
                <c:pt idx="0">
                  <c:v>Azienda 4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4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4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Foglio1!$B$5</c:f>
              <c:numCache>
                <c:formatCode>General</c:formatCode>
                <c:ptCount val="1"/>
                <c:pt idx="0">
                  <c:v>3</c:v>
                </c:pt>
              </c:numCache>
            </c:numRef>
          </c:xVal>
          <c:yVal>
            <c:numRef>
              <c:f>Foglio1!$C$5</c:f>
              <c:numCache>
                <c:formatCode>General</c:formatCode>
                <c:ptCount val="1"/>
                <c:pt idx="0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BCB-4117-843B-839FC36D0D77}"/>
            </c:ext>
          </c:extLst>
        </c:ser>
        <c:ser>
          <c:idx val="4"/>
          <c:order val="4"/>
          <c:tx>
            <c:strRef>
              <c:f>Foglio1!$A$6</c:f>
              <c:strCache>
                <c:ptCount val="1"/>
                <c:pt idx="0">
                  <c:v>Azienda 5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5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5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5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Foglio1!$B$6</c:f>
              <c:numCache>
                <c:formatCode>General</c:formatCode>
                <c:ptCount val="1"/>
                <c:pt idx="0">
                  <c:v>4</c:v>
                </c:pt>
              </c:numCache>
            </c:numRef>
          </c:xVal>
          <c:yVal>
            <c:numRef>
              <c:f>Foglio1!$C$6</c:f>
              <c:numCache>
                <c:formatCode>General</c:formatCode>
                <c:ptCount val="1"/>
                <c:pt idx="0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BCB-4117-843B-839FC36D0D77}"/>
            </c:ext>
          </c:extLst>
        </c:ser>
        <c:ser>
          <c:idx val="5"/>
          <c:order val="5"/>
          <c:tx>
            <c:strRef>
              <c:f>Foglio1!$A$7</c:f>
              <c:strCache>
                <c:ptCount val="1"/>
                <c:pt idx="0">
                  <c:v>Azienda 6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6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6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6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Foglio1!$B$7</c:f>
              <c:numCache>
                <c:formatCode>General</c:formatCode>
                <c:ptCount val="1"/>
                <c:pt idx="0">
                  <c:v>5</c:v>
                </c:pt>
              </c:numCache>
            </c:numRef>
          </c:xVal>
          <c:yVal>
            <c:numRef>
              <c:f>Foglio1!$C$7</c:f>
              <c:numCache>
                <c:formatCode>General</c:formatCode>
                <c:ptCount val="1"/>
                <c:pt idx="0">
                  <c:v>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BCB-4117-843B-839FC36D0D77}"/>
            </c:ext>
          </c:extLst>
        </c:ser>
        <c:ser>
          <c:idx val="6"/>
          <c:order val="6"/>
          <c:tx>
            <c:strRef>
              <c:f>Foglio1!$A$8</c:f>
              <c:strCache>
                <c:ptCount val="1"/>
                <c:pt idx="0">
                  <c:v>Azienda 7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1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Foglio1!$B$8</c:f>
              <c:numCache>
                <c:formatCode>General</c:formatCode>
                <c:ptCount val="1"/>
                <c:pt idx="0">
                  <c:v>1</c:v>
                </c:pt>
              </c:numCache>
            </c:numRef>
          </c:xVal>
          <c:yVal>
            <c:numRef>
              <c:f>Foglio1!$C$8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BCB-4117-843B-839FC36D0D77}"/>
            </c:ext>
          </c:extLst>
        </c:ser>
        <c:ser>
          <c:idx val="7"/>
          <c:order val="7"/>
          <c:tx>
            <c:strRef>
              <c:f>Foglio1!$A$9</c:f>
              <c:strCache>
                <c:ptCount val="1"/>
                <c:pt idx="0">
                  <c:v>Azienda 8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2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Foglio1!$B$9</c:f>
              <c:numCache>
                <c:formatCode>General</c:formatCode>
                <c:ptCount val="1"/>
                <c:pt idx="0">
                  <c:v>-1</c:v>
                </c:pt>
              </c:numCache>
            </c:numRef>
          </c:xVal>
          <c:yVal>
            <c:numRef>
              <c:f>Foglio1!$C$9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EBCB-4117-843B-839FC36D0D77}"/>
            </c:ext>
          </c:extLst>
        </c:ser>
        <c:ser>
          <c:idx val="8"/>
          <c:order val="8"/>
          <c:tx>
            <c:strRef>
              <c:f>Foglio1!$A$10</c:f>
              <c:strCache>
                <c:ptCount val="1"/>
                <c:pt idx="0">
                  <c:v>Azienda 9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3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3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Foglio1!$B$10</c:f>
              <c:numCache>
                <c:formatCode>General</c:formatCode>
                <c:ptCount val="1"/>
                <c:pt idx="0">
                  <c:v>-2</c:v>
                </c:pt>
              </c:numCache>
            </c:numRef>
          </c:xVal>
          <c:yVal>
            <c:numRef>
              <c:f>Foglio1!$C$10</c:f>
              <c:numCache>
                <c:formatCode>General</c:formatCode>
                <c:ptCount val="1"/>
                <c:pt idx="0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BCB-4117-843B-839FC36D0D77}"/>
            </c:ext>
          </c:extLst>
        </c:ser>
        <c:ser>
          <c:idx val="9"/>
          <c:order val="9"/>
          <c:tx>
            <c:strRef>
              <c:f>Foglio1!$A$11</c:f>
              <c:strCache>
                <c:ptCount val="1"/>
                <c:pt idx="0">
                  <c:v>Azienda 10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4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4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Foglio1!$B$11</c:f>
              <c:numCache>
                <c:formatCode>General</c:formatCode>
                <c:ptCount val="1"/>
                <c:pt idx="0">
                  <c:v>-1</c:v>
                </c:pt>
              </c:numCache>
            </c:numRef>
          </c:xVal>
          <c:yVal>
            <c:numRef>
              <c:f>Foglio1!$C$11</c:f>
              <c:numCache>
                <c:formatCode>General</c:formatCode>
                <c:ptCount val="1"/>
                <c:pt idx="0">
                  <c:v>-1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EBCB-4117-843B-839FC36D0D77}"/>
            </c:ext>
          </c:extLst>
        </c:ser>
        <c:ser>
          <c:idx val="10"/>
          <c:order val="10"/>
          <c:tx>
            <c:strRef>
              <c:f>Foglio1!$A$12</c:f>
              <c:strCache>
                <c:ptCount val="1"/>
                <c:pt idx="0">
                  <c:v>Azienda 11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5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5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5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</c:marker>
          <c:xVal>
            <c:numRef>
              <c:f>Foglio1!$B$12</c:f>
              <c:numCache>
                <c:formatCode>General</c:formatCode>
                <c:ptCount val="1"/>
                <c:pt idx="0">
                  <c:v>1</c:v>
                </c:pt>
              </c:numCache>
            </c:numRef>
          </c:xVal>
          <c:yVal>
            <c:numRef>
              <c:f>Foglio1!$C$12</c:f>
              <c:numCache>
                <c:formatCode>General</c:formatCode>
                <c:ptCount val="1"/>
                <c:pt idx="0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EBCB-4117-843B-839FC36D0D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938965104"/>
        <c:axId val="-938972176"/>
      </c:scatterChart>
      <c:valAx>
        <c:axId val="-938965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Prezzo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72176"/>
        <c:crosses val="autoZero"/>
        <c:crossBetween val="midCat"/>
      </c:valAx>
      <c:valAx>
        <c:axId val="-93897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Qualità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9389651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3E4493-408C-46C2-AF1C-AD72B9562078}" type="datetimeFigureOut">
              <a:rPr lang="it-IT" smtClean="0"/>
              <a:t>29/05/2018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B3E8E-664F-448D-B56A-997EC67CA0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5804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B3E8E-664F-448D-B56A-997EC67CA09B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3919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B3E8E-664F-448D-B56A-997EC67CA09B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5984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B3E8E-664F-448D-B56A-997EC67CA09B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2667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2674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6596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4280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220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7678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8121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8134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0072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416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1033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3054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9413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25916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0826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3723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1634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460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76875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19251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958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90213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46984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51562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03839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54219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9744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12260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46678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18415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20964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71811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90502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84255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19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0712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207F0-2FD9-4343-9872-1FC7514CF82D}" type="datetimeFigureOut">
              <a:rPr lang="it-IT" smtClean="0"/>
              <a:pPr/>
              <a:t>29/05/2018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11A3F-8EF6-4FE9-B139-31B06F710A2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0967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771342" y="1146219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Challenge 2018 </a:t>
            </a:r>
          </a:p>
          <a:p>
            <a:pPr algn="ctr"/>
            <a:r>
              <a:rPr lang="it-IT" sz="2800" dirty="0" smtClean="0"/>
              <a:t>Corso di Economia e Gestione delle Imprese Net </a:t>
            </a:r>
            <a:r>
              <a:rPr lang="it-IT" sz="2800" dirty="0" err="1" smtClean="0"/>
              <a:t>Based</a:t>
            </a:r>
            <a:endParaRPr lang="it-IT" sz="28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378039" y="2756079"/>
            <a:ext cx="72795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La Business Idea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Analisi dello scenario competitivo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L’organizzazione e la struttura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Il Financial planning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200" dirty="0" smtClean="0"/>
              <a:t>Conclusioni</a:t>
            </a:r>
            <a:endParaRPr lang="it-IT" sz="32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0048508" y="5409127"/>
            <a:ext cx="16610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u="sng" dirty="0" smtClean="0"/>
              <a:t>A cura di:</a:t>
            </a:r>
          </a:p>
          <a:p>
            <a:r>
              <a:rPr lang="it-IT" sz="1400" dirty="0" smtClean="0"/>
              <a:t>Alessandro Censi</a:t>
            </a:r>
          </a:p>
          <a:p>
            <a:r>
              <a:rPr lang="it-IT" sz="1400" dirty="0" smtClean="0"/>
              <a:t>Agatino Chillemi</a:t>
            </a:r>
          </a:p>
          <a:p>
            <a:r>
              <a:rPr lang="it-IT" sz="1400" dirty="0" smtClean="0"/>
              <a:t>Matteo Marsala</a:t>
            </a:r>
          </a:p>
        </p:txBody>
      </p:sp>
    </p:spTree>
    <p:extLst>
      <p:ext uri="{BB962C8B-B14F-4D97-AF65-F5344CB8AC3E}">
        <p14:creationId xmlns:p14="http://schemas.microsoft.com/office/powerpoint/2010/main" val="209119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775711" y="258906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/>
              <a:t>La Business Idea</a:t>
            </a:r>
            <a:endParaRPr lang="it-IT" sz="40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133988" y="1404119"/>
            <a:ext cx="5004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 smtClean="0">
                <a:solidFill>
                  <a:schemeClr val="accent2"/>
                </a:solidFill>
              </a:rPr>
              <a:t>Problema delle banche: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 smtClean="0"/>
              <a:t>I clienti depositano i propri soldi altrove, per investirli.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944622" y="5738556"/>
            <a:ext cx="5061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 smtClean="0">
                <a:solidFill>
                  <a:schemeClr val="accent2"/>
                </a:solidFill>
              </a:rPr>
              <a:t>Obbiettivo </a:t>
            </a:r>
            <a:r>
              <a:rPr lang="it-IT" u="sng" dirty="0">
                <a:solidFill>
                  <a:schemeClr val="accent2"/>
                </a:solidFill>
              </a:rPr>
              <a:t>dei clienti: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/>
              <a:t>Risparmiare sui costi di transazione e deposito e guadagnare sui propri </a:t>
            </a:r>
            <a:r>
              <a:rPr lang="it-IT" dirty="0" smtClean="0"/>
              <a:t>investimenti.</a:t>
            </a:r>
            <a:endParaRPr lang="it-IT" dirty="0"/>
          </a:p>
        </p:txBody>
      </p:sp>
      <p:sp>
        <p:nvSpPr>
          <p:cNvPr id="15" name="Ovale 14"/>
          <p:cNvSpPr/>
          <p:nvPr/>
        </p:nvSpPr>
        <p:spPr>
          <a:xfrm>
            <a:off x="341906" y="1432370"/>
            <a:ext cx="587794" cy="6156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76" y="1474653"/>
            <a:ext cx="531043" cy="531043"/>
          </a:xfrm>
          <a:prstGeom prst="rect">
            <a:avLst/>
          </a:prstGeom>
        </p:spPr>
      </p:pic>
      <p:sp>
        <p:nvSpPr>
          <p:cNvPr id="16" name="Ovale 15"/>
          <p:cNvSpPr/>
          <p:nvPr/>
        </p:nvSpPr>
        <p:spPr>
          <a:xfrm>
            <a:off x="297247" y="5860670"/>
            <a:ext cx="676033" cy="615543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Ovale 18"/>
          <p:cNvSpPr/>
          <p:nvPr/>
        </p:nvSpPr>
        <p:spPr>
          <a:xfrm>
            <a:off x="8162389" y="1121184"/>
            <a:ext cx="1472614" cy="146118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76" y="5905535"/>
            <a:ext cx="531043" cy="531043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706" y="1424228"/>
            <a:ext cx="841975" cy="1018686"/>
          </a:xfrm>
          <a:prstGeom prst="rect">
            <a:avLst/>
          </a:prstGeom>
        </p:spPr>
      </p:pic>
      <p:sp>
        <p:nvSpPr>
          <p:cNvPr id="17" name="Ovale 16"/>
          <p:cNvSpPr/>
          <p:nvPr/>
        </p:nvSpPr>
        <p:spPr>
          <a:xfrm>
            <a:off x="8195958" y="4785069"/>
            <a:ext cx="1509639" cy="132361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428" y="5086067"/>
            <a:ext cx="812698" cy="774603"/>
          </a:xfrm>
          <a:prstGeom prst="rect">
            <a:avLst/>
          </a:prstGeom>
        </p:spPr>
      </p:pic>
      <p:sp>
        <p:nvSpPr>
          <p:cNvPr id="20" name="Rettangolo 19"/>
          <p:cNvSpPr/>
          <p:nvPr/>
        </p:nvSpPr>
        <p:spPr>
          <a:xfrm>
            <a:off x="7502633" y="1144874"/>
            <a:ext cx="279211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EXCHANGE</a:t>
            </a:r>
            <a:endParaRPr lang="it-IT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7554717" y="4796103"/>
            <a:ext cx="279211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BANK</a:t>
            </a:r>
            <a:endParaRPr lang="it-IT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Freccia in su 21"/>
          <p:cNvSpPr/>
          <p:nvPr/>
        </p:nvSpPr>
        <p:spPr>
          <a:xfrm>
            <a:off x="8691302" y="3073696"/>
            <a:ext cx="494262" cy="996394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Freccia in su 22"/>
          <p:cNvSpPr/>
          <p:nvPr/>
        </p:nvSpPr>
        <p:spPr>
          <a:xfrm rot="6915030">
            <a:off x="6507247" y="3639527"/>
            <a:ext cx="432232" cy="1992009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Simbolo &quot;divieto&quot; 23"/>
          <p:cNvSpPr/>
          <p:nvPr/>
        </p:nvSpPr>
        <p:spPr>
          <a:xfrm>
            <a:off x="8261766" y="2790451"/>
            <a:ext cx="1353334" cy="1598686"/>
          </a:xfrm>
          <a:prstGeom prst="noSmoking">
            <a:avLst/>
          </a:prstGeom>
          <a:ln w="63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5" name="Anello 24"/>
          <p:cNvSpPr/>
          <p:nvPr/>
        </p:nvSpPr>
        <p:spPr>
          <a:xfrm>
            <a:off x="9858472" y="1144874"/>
            <a:ext cx="436280" cy="788697"/>
          </a:xfrm>
          <a:prstGeom prst="don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9843048" y="1251950"/>
            <a:ext cx="49152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it-IT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Anello 26"/>
          <p:cNvSpPr/>
          <p:nvPr/>
        </p:nvSpPr>
        <p:spPr>
          <a:xfrm>
            <a:off x="9650889" y="5682990"/>
            <a:ext cx="436280" cy="788697"/>
          </a:xfrm>
          <a:prstGeom prst="don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9635465" y="5790066"/>
            <a:ext cx="49152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it-IT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Anello 29"/>
          <p:cNvSpPr/>
          <p:nvPr/>
        </p:nvSpPr>
        <p:spPr>
          <a:xfrm>
            <a:off x="2583364" y="2764096"/>
            <a:ext cx="436280" cy="788697"/>
          </a:xfrm>
          <a:prstGeom prst="don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31" name="Rettangolo 30"/>
          <p:cNvSpPr/>
          <p:nvPr/>
        </p:nvSpPr>
        <p:spPr>
          <a:xfrm>
            <a:off x="2567940" y="2871172"/>
            <a:ext cx="49152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it-IT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Anello 31"/>
          <p:cNvSpPr/>
          <p:nvPr/>
        </p:nvSpPr>
        <p:spPr>
          <a:xfrm>
            <a:off x="6474781" y="2410610"/>
            <a:ext cx="476103" cy="810498"/>
          </a:xfrm>
          <a:prstGeom prst="don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33" name="Rettangolo 32"/>
          <p:cNvSpPr/>
          <p:nvPr/>
        </p:nvSpPr>
        <p:spPr>
          <a:xfrm>
            <a:off x="6459358" y="2517686"/>
            <a:ext cx="49152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it-IT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4" name="Freccia circolare a destra 33"/>
          <p:cNvSpPr/>
          <p:nvPr/>
        </p:nvSpPr>
        <p:spPr>
          <a:xfrm>
            <a:off x="7302298" y="2395994"/>
            <a:ext cx="731520" cy="2518905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35" name="Immagine 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082" y="2387190"/>
            <a:ext cx="2542618" cy="1733604"/>
          </a:xfrm>
          <a:prstGeom prst="rect">
            <a:avLst/>
          </a:prstGeom>
        </p:spPr>
      </p:pic>
      <p:sp>
        <p:nvSpPr>
          <p:cNvPr id="36" name="Rettangolo 35"/>
          <p:cNvSpPr/>
          <p:nvPr/>
        </p:nvSpPr>
        <p:spPr>
          <a:xfrm>
            <a:off x="2734331" y="4156692"/>
            <a:ext cx="279211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CLIENTE</a:t>
            </a:r>
            <a:endParaRPr lang="it-IT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Ovale 17"/>
          <p:cNvSpPr/>
          <p:nvPr/>
        </p:nvSpPr>
        <p:spPr>
          <a:xfrm>
            <a:off x="4430092" y="3420649"/>
            <a:ext cx="1029186" cy="100307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707" y="3477071"/>
            <a:ext cx="841479" cy="841479"/>
          </a:xfrm>
          <a:prstGeom prst="rect">
            <a:avLst/>
          </a:prstGeom>
        </p:spPr>
      </p:pic>
      <p:sp>
        <p:nvSpPr>
          <p:cNvPr id="4" name="Croce 3"/>
          <p:cNvSpPr/>
          <p:nvPr/>
        </p:nvSpPr>
        <p:spPr>
          <a:xfrm>
            <a:off x="8488067" y="3159866"/>
            <a:ext cx="914400" cy="914400"/>
          </a:xfrm>
          <a:prstGeom prst="plu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100" y="4429902"/>
            <a:ext cx="1298717" cy="1818931"/>
          </a:xfrm>
          <a:prstGeom prst="rect">
            <a:avLst/>
          </a:prstGeom>
        </p:spPr>
      </p:pic>
      <p:sp>
        <p:nvSpPr>
          <p:cNvPr id="38" name="CasellaDiTesto 37"/>
          <p:cNvSpPr txBox="1"/>
          <p:nvPr/>
        </p:nvSpPr>
        <p:spPr>
          <a:xfrm>
            <a:off x="1149412" y="1404119"/>
            <a:ext cx="5004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 smtClean="0">
                <a:solidFill>
                  <a:schemeClr val="accent2"/>
                </a:solidFill>
              </a:rPr>
              <a:t>Primo servizio: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 smtClean="0"/>
              <a:t>Dare la possibilità ai clienti di comprare </a:t>
            </a:r>
            <a:r>
              <a:rPr lang="it-IT" b="1" dirty="0" err="1" smtClean="0"/>
              <a:t>criptovalute</a:t>
            </a:r>
            <a:r>
              <a:rPr lang="it-IT" dirty="0" smtClean="0"/>
              <a:t> direttamente dal portale web della banca.</a:t>
            </a:r>
          </a:p>
        </p:txBody>
      </p:sp>
      <p:sp>
        <p:nvSpPr>
          <p:cNvPr id="39" name="Ovale 38"/>
          <p:cNvSpPr/>
          <p:nvPr/>
        </p:nvSpPr>
        <p:spPr>
          <a:xfrm>
            <a:off x="349618" y="1432370"/>
            <a:ext cx="587794" cy="6156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9" name="Immagine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61" y="1494421"/>
            <a:ext cx="491508" cy="491508"/>
          </a:xfrm>
          <a:prstGeom prst="rect">
            <a:avLst/>
          </a:prstGeom>
        </p:spPr>
      </p:pic>
      <p:sp>
        <p:nvSpPr>
          <p:cNvPr id="41" name="CasellaDiTesto 40"/>
          <p:cNvSpPr txBox="1"/>
          <p:nvPr/>
        </p:nvSpPr>
        <p:spPr>
          <a:xfrm>
            <a:off x="937412" y="5724324"/>
            <a:ext cx="5004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 smtClean="0">
                <a:solidFill>
                  <a:schemeClr val="accent2"/>
                </a:solidFill>
              </a:rPr>
              <a:t>Secondo</a:t>
            </a:r>
            <a:r>
              <a:rPr lang="it-IT" u="sng" dirty="0" smtClean="0">
                <a:solidFill>
                  <a:schemeClr val="accent2"/>
                </a:solidFill>
              </a:rPr>
              <a:t> </a:t>
            </a:r>
            <a:r>
              <a:rPr lang="it-IT" u="sng" dirty="0" smtClean="0">
                <a:solidFill>
                  <a:schemeClr val="accent2"/>
                </a:solidFill>
              </a:rPr>
              <a:t>servizio: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/>
              <a:t>Consulenza finanziaria sui propri investimenti in </a:t>
            </a:r>
            <a:r>
              <a:rPr lang="it-IT" dirty="0" err="1"/>
              <a:t>criptovalute</a:t>
            </a:r>
            <a:r>
              <a:rPr lang="it-IT" dirty="0"/>
              <a:t>, autonomi o presso la propria banca.</a:t>
            </a:r>
          </a:p>
          <a:p>
            <a:r>
              <a:rPr lang="it-IT" dirty="0" smtClean="0"/>
              <a:t>.</a:t>
            </a:r>
            <a:endParaRPr lang="it-IT" dirty="0" smtClean="0"/>
          </a:p>
        </p:txBody>
      </p:sp>
      <p:sp>
        <p:nvSpPr>
          <p:cNvPr id="42" name="Ovale 41"/>
          <p:cNvSpPr/>
          <p:nvPr/>
        </p:nvSpPr>
        <p:spPr>
          <a:xfrm>
            <a:off x="294252" y="5849187"/>
            <a:ext cx="676033" cy="615543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4" name="Immagine 4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14" y="5877420"/>
            <a:ext cx="491508" cy="49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27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0.00278 L 0.26654 0.29282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20" y="1476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7.40741E-7 L 0.26875 0.28912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38" y="1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641 0.28912 L 0.37904 0.20625 C 0.40325 0.18958 0.42279 0.15278 0.43151 0.10718 C 0.44232 0.0544 0.44114 0.00764 0.42799 -0.03333 L 0.372 -0.22662 " pathEditMode="relative" rAng="17400000" ptsTypes="AAAAA">
                                      <p:cBhvr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24" y="-2213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654 0.29282 L 0.37812 0.20671 C 0.40286 0.18842 0.42226 0.15162 0.43151 0.10602 C 0.44232 0.05301 0.44062 0.00532 0.42812 -0.03681 L 0.37383 -0.23195 " pathEditMode="relative" rAng="17400000" ptsTypes="AAAAA">
                                      <p:cBhvr>
                                        <p:cTn id="8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1" y="-2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2 -0.22662 L 0.35156 -0.09629 C 0.34713 -0.06805 0.33906 -0.0287 0.32929 0.01204 C 0.31823 0.05857 0.3082 0.09514 0.30013 0.11898 L 0.26132 0.23727 " pathEditMode="relative" rAng="6780000" ptsTypes="AAAAA">
                                      <p:cBhvr>
                                        <p:cTn id="1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22" y="23634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187 -0.22292 L 0.35221 -0.09537 C 0.34831 -0.06875 0.34049 -0.0301 0.33099 0.00972 C 0.32018 0.05555 0.31029 0.0912 0.30221 0.11458 L 0.26393 0.22963 " pathEditMode="relative" rAng="6780000" ptsTypes="AAAAA">
                                      <p:cBhvr>
                                        <p:cTn id="1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79" y="2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5" grpId="0" animBg="1"/>
      <p:bldP spid="16" grpId="0" animBg="1"/>
      <p:bldP spid="19" grpId="0" animBg="1"/>
      <p:bldP spid="17" grpId="0" animBg="1"/>
      <p:bldP spid="20" grpId="0"/>
      <p:bldP spid="21" grpId="0"/>
      <p:bldP spid="22" grpId="0" animBg="1"/>
      <p:bldP spid="22" grpId="1" animBg="1"/>
      <p:bldP spid="23" grpId="0" animBg="1"/>
      <p:bldP spid="24" grpId="0" animBg="1"/>
      <p:bldP spid="24" grpId="1" animBg="1"/>
      <p:bldP spid="25" grpId="0" animBg="1"/>
      <p:bldP spid="26" grpId="0"/>
      <p:bldP spid="27" grpId="0" animBg="1"/>
      <p:bldP spid="28" grpId="0"/>
      <p:bldP spid="30" grpId="0" animBg="1"/>
      <p:bldP spid="31" grpId="0"/>
      <p:bldP spid="32" grpId="0" animBg="1"/>
      <p:bldP spid="33" grpId="0"/>
      <p:bldP spid="34" grpId="0" animBg="1"/>
      <p:bldP spid="36" grpId="0"/>
      <p:bldP spid="18" grpId="0" animBg="1"/>
      <p:bldP spid="18" grpId="1" animBg="1"/>
      <p:bldP spid="18" grpId="2" animBg="1"/>
      <p:bldP spid="18" grpId="3" animBg="1"/>
      <p:bldP spid="4" grpId="0" animBg="1"/>
      <p:bldP spid="38" grpId="0"/>
      <p:bldP spid="39" grpId="0" animBg="1"/>
      <p:bldP spid="41" grpId="0"/>
      <p:bldP spid="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4862906"/>
              </p:ext>
            </p:extLst>
          </p:nvPr>
        </p:nvGraphicFramePr>
        <p:xfrm>
          <a:off x="0" y="1983346"/>
          <a:ext cx="12192000" cy="4587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439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7" y="3122120"/>
            <a:ext cx="48236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Accesso dei nuovi concorrenti facile.</a:t>
            </a:r>
          </a:p>
          <a:p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Non servono brevetti o simili.</a:t>
            </a:r>
          </a:p>
          <a:p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Nuovi concorrenti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8707576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6002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8" y="2915676"/>
            <a:ext cx="48236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Il potere di negoziazione dei clienti è molto basso.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Il potere di negoziazione della banca è molto alto, ma con il tempo si abbasserà.</a:t>
            </a: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Inizialmente, poche aziende possono offrire questo tipo di servizio.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Compratori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3099875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0014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7" y="2359614"/>
            <a:ext cx="48236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Punto debole del nostro servizio.</a:t>
            </a:r>
            <a:endParaRPr lang="it-IT" dirty="0"/>
          </a:p>
          <a:p>
            <a:endParaRPr lang="it-IT" b="1" dirty="0" smtClean="0"/>
          </a:p>
          <a:p>
            <a:endParaRPr lang="it-IT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Entrambi i servizi che offriamo esistono, ma in maniera differente.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Dobbiamo lavorare sul prezzo: questo significa meno guadagni.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Offriamo anche la comodità e la fiducia di cui gode la banca a cui ci appoggiamo.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Prodotti sostitutivi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3732207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793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7" y="2569167"/>
            <a:ext cx="48236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Se la banca è solida e grande, il vantaggio è molto alto.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 dati che la banca di fornisce sono determinanti per la riuscita dell’azienda.</a:t>
            </a:r>
            <a:endParaRPr lang="it-IT" dirty="0"/>
          </a:p>
          <a:p>
            <a:endParaRPr lang="it-IT" b="1" dirty="0" smtClean="0"/>
          </a:p>
          <a:p>
            <a:endParaRPr lang="it-IT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 dati forniti sono univoci.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Fornitori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0204394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389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1617" y="2311025"/>
            <a:ext cx="48236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Inizialmente la concorrenza sarà debole.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Non possiamo impedire l’introduzione di nuovi concorrenti in questo settore ed è difficile differenziale il servizio dagli altri: con il tempo la situazione peggiorerà.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Dobbiamo migliorare </a:t>
            </a:r>
            <a:r>
              <a:rPr lang="it-IT" dirty="0" err="1" smtClean="0"/>
              <a:t>QoS</a:t>
            </a:r>
            <a:r>
              <a:rPr lang="it-IT" dirty="0" smtClean="0"/>
              <a:t> e costruire un meccanismo di fidelizzazione del cliente.</a:t>
            </a:r>
            <a:endParaRPr lang="it-IT" dirty="0"/>
          </a:p>
          <a:p>
            <a:endParaRPr lang="it-IT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Il modello delle 5 forze: </a:t>
            </a:r>
            <a:r>
              <a:rPr lang="it-IT" sz="2800" b="1" dirty="0" smtClean="0"/>
              <a:t>Rivalità tra concorrenti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73F61C9-24E9-4A0A-809B-FE912717A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5515709"/>
              </p:ext>
            </p:extLst>
          </p:nvPr>
        </p:nvGraphicFramePr>
        <p:xfrm>
          <a:off x="4749420" y="1983347"/>
          <a:ext cx="7442579" cy="458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811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Analisi dello scenario competitivo</a:t>
            </a:r>
          </a:p>
          <a:p>
            <a:pPr algn="ctr"/>
            <a:r>
              <a:rPr lang="it-IT" sz="2800" dirty="0" smtClean="0"/>
              <a:t>Mappe di posizionamento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7E1B5A7F-8FAC-4717-A515-9B2190D235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6862238"/>
              </p:ext>
            </p:extLst>
          </p:nvPr>
        </p:nvGraphicFramePr>
        <p:xfrm>
          <a:off x="0" y="1983346"/>
          <a:ext cx="5550794" cy="4146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7E1B5A7F-8FAC-4717-A515-9B2190D235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307458"/>
              </p:ext>
            </p:extLst>
          </p:nvPr>
        </p:nvGraphicFramePr>
        <p:xfrm>
          <a:off x="5447762" y="1983345"/>
          <a:ext cx="6744237" cy="4146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6173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92856" y="1911061"/>
            <a:ext cx="542200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u="sng" dirty="0" smtClean="0">
                <a:solidFill>
                  <a:schemeClr val="accent2"/>
                </a:solidFill>
              </a:rPr>
              <a:t>Organizzazione:</a:t>
            </a:r>
            <a:r>
              <a:rPr lang="it-IT" dirty="0" smtClean="0">
                <a:solidFill>
                  <a:schemeClr val="accent2"/>
                </a:solidFill>
              </a:rPr>
              <a:t> </a:t>
            </a:r>
            <a:r>
              <a:rPr lang="it-IT" dirty="0" smtClean="0"/>
              <a:t>Dobbiamo gestire la piattaforma per utilizzare le </a:t>
            </a:r>
            <a:r>
              <a:rPr lang="it-IT" dirty="0" err="1" smtClean="0"/>
              <a:t>criptovalute</a:t>
            </a:r>
            <a:r>
              <a:rPr lang="it-IT" dirty="0" smtClean="0"/>
              <a:t> e l’infrastruttura per il servizio di consulenza.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Amministratore, impiegati e consulenti finanziari sono quello che ci serve.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err="1" smtClean="0"/>
              <a:t>Patnership</a:t>
            </a:r>
            <a:r>
              <a:rPr lang="it-IT" dirty="0" smtClean="0"/>
              <a:t> con la banca.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Per ogni euro fatto guadagnare alla banca (e quindi al cliente), il broker avrà una percentuale personale.</a:t>
            </a: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b="1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598670" y="772288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Organizzazione e Struttura</a:t>
            </a:r>
          </a:p>
          <a:p>
            <a:pPr algn="ctr"/>
            <a:endParaRPr lang="it-IT" sz="28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6114862" y="1890291"/>
            <a:ext cx="54220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u="sng" dirty="0" smtClean="0">
                <a:solidFill>
                  <a:schemeClr val="accent2"/>
                </a:solidFill>
              </a:rPr>
              <a:t>Struttura:</a:t>
            </a:r>
            <a:r>
              <a:rPr lang="it-IT" dirty="0"/>
              <a:t> </a:t>
            </a:r>
            <a:r>
              <a:rPr lang="it-IT" dirty="0" smtClean="0"/>
              <a:t>In futuro, le </a:t>
            </a:r>
            <a:r>
              <a:rPr lang="it-IT" dirty="0" smtClean="0"/>
              <a:t>banche </a:t>
            </a:r>
            <a:r>
              <a:rPr lang="it-IT" dirty="0" smtClean="0"/>
              <a:t>potranno essere molteplici.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Per ogni banca, abbiamo bisogno del loro server</a:t>
            </a:r>
            <a:r>
              <a:rPr lang="it-IT" dirty="0"/>
              <a:t>.</a:t>
            </a: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Ogni banca dovrà fornirci i dati dei clienti che investono in </a:t>
            </a:r>
            <a:r>
              <a:rPr lang="it-IT" dirty="0" err="1" smtClean="0"/>
              <a:t>criptovalute</a:t>
            </a:r>
            <a:r>
              <a:rPr lang="it-IT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In futuro, ci saranno più azienda ad offrire questo servizio.</a:t>
            </a: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1946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7524944" y="6571307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Alessandro Censi, Agatino Chillemi, Matteo Marsala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7524944" y="6329932"/>
            <a:ext cx="466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__________________________________________________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910621" y="844574"/>
            <a:ext cx="99381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Il Financial </a:t>
            </a:r>
            <a:r>
              <a:rPr lang="it-IT" sz="4000" dirty="0" smtClean="0"/>
              <a:t>Plan</a:t>
            </a:r>
            <a:endParaRPr lang="it-IT" sz="4000" dirty="0" smtClean="0"/>
          </a:p>
          <a:p>
            <a:pPr algn="ctr"/>
            <a:r>
              <a:rPr lang="it-IT" sz="2800" dirty="0" smtClean="0"/>
              <a:t>Strumento di Lavoro: </a:t>
            </a:r>
            <a:r>
              <a:rPr lang="it-IT" sz="2800" b="1" dirty="0" smtClean="0"/>
              <a:t>Excel</a:t>
            </a:r>
            <a:endParaRPr lang="it-IT" sz="28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19" y="1994445"/>
            <a:ext cx="9688277" cy="321989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754" y="2732135"/>
            <a:ext cx="8888065" cy="347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46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cia di vapore">
  <a:themeElements>
    <a:clrScheme name="Scia di vapore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Scia di vapore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cia di vapore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1_Scia di vapore">
  <a:themeElements>
    <a:clrScheme name="Scia di vapore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Scia di vapore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cia di vapore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TM04033937[[fn=Scia di vapore]]</Template>
  <TotalTime>703</TotalTime>
  <Words>611</Words>
  <Application>Microsoft Office PowerPoint</Application>
  <PresentationFormat>Widescreen</PresentationFormat>
  <Paragraphs>151</Paragraphs>
  <Slides>11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Wingdings</vt:lpstr>
      <vt:lpstr>Scia di vapore</vt:lpstr>
      <vt:lpstr>1_Scia di vapore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Matteo Marsala</dc:creator>
  <cp:lastModifiedBy>Utente Windows</cp:lastModifiedBy>
  <cp:revision>86</cp:revision>
  <dcterms:created xsi:type="dcterms:W3CDTF">2015-04-29T16:15:36Z</dcterms:created>
  <dcterms:modified xsi:type="dcterms:W3CDTF">2018-05-29T20:48:36Z</dcterms:modified>
</cp:coreProperties>
</file>